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256" r:id="rId2"/>
    <p:sldId id="292" r:id="rId3"/>
    <p:sldId id="304" r:id="rId4"/>
    <p:sldId id="305" r:id="rId5"/>
    <p:sldId id="257" r:id="rId6"/>
    <p:sldId id="261" r:id="rId7"/>
    <p:sldId id="302" r:id="rId8"/>
    <p:sldId id="258" r:id="rId9"/>
    <p:sldId id="307" r:id="rId10"/>
    <p:sldId id="262" r:id="rId11"/>
    <p:sldId id="259" r:id="rId12"/>
    <p:sldId id="260" r:id="rId13"/>
    <p:sldId id="306" r:id="rId14"/>
    <p:sldId id="291" r:id="rId15"/>
    <p:sldId id="263" r:id="rId16"/>
    <p:sldId id="267" r:id="rId17"/>
    <p:sldId id="269" r:id="rId18"/>
    <p:sldId id="271" r:id="rId19"/>
    <p:sldId id="273" r:id="rId20"/>
    <p:sldId id="275" r:id="rId21"/>
    <p:sldId id="277" r:id="rId22"/>
    <p:sldId id="279" r:id="rId23"/>
    <p:sldId id="281" r:id="rId24"/>
    <p:sldId id="283" r:id="rId25"/>
    <p:sldId id="285" r:id="rId26"/>
    <p:sldId id="287" r:id="rId27"/>
    <p:sldId id="289" r:id="rId28"/>
    <p:sldId id="264" r:id="rId29"/>
    <p:sldId id="303" r:id="rId30"/>
    <p:sldId id="308" r:id="rId31"/>
    <p:sldId id="295" r:id="rId32"/>
    <p:sldId id="309" r:id="rId33"/>
    <p:sldId id="296" r:id="rId34"/>
    <p:sldId id="298" r:id="rId35"/>
    <p:sldId id="300" r:id="rId36"/>
    <p:sldId id="290" r:id="rId37"/>
    <p:sldId id="29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A9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F7D3C-D6DF-413A-A2C0-A8C24209F2A6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5131B-B3E3-4398-B8BC-F0F37A425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4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Humans shed their entire epidermis (skin) every 15-30 days. </a:t>
            </a:r>
          </a:p>
          <a:p>
            <a:endParaRPr lang="en-US" sz="1200" dirty="0" smtClean="0"/>
          </a:p>
          <a:p>
            <a:r>
              <a:rPr lang="en-US" sz="1200" dirty="0" smtClean="0"/>
              <a:t>Bloodhounds can track as few as 1 or 2 skin cells that belong to escaped prisoners, missing children or pets. </a:t>
            </a:r>
          </a:p>
          <a:p>
            <a:endParaRPr lang="en-US" sz="1200" dirty="0" smtClean="0"/>
          </a:p>
          <a:p>
            <a:r>
              <a:rPr lang="en-US" sz="1200" dirty="0" smtClean="0"/>
              <a:t>Bloodhounds have 4 billion olfactory receptor cells compared to humans who have just 5 million.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131B-B3E3-4398-B8BC-F0F37A425B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60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</a:t>
            </a:r>
            <a:r>
              <a:rPr lang="en-US" sz="1200" baseline="0" dirty="0" smtClean="0"/>
              <a:t> is where the teacher can now i</a:t>
            </a:r>
            <a:r>
              <a:rPr lang="en-US" sz="1200" dirty="0" smtClean="0"/>
              <a:t>ntroduce increasingly complex information about the structure and function of DNA using diagrams (e.g., histones, 3’-5’, molecular structure of A, T, G, C).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131B-B3E3-4398-B8BC-F0F37A425B1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1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file:///I:\ReplicMovie.sw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ellsalive.com/cell_cycle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ellsalive.com/cell_cycle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Berry Full of DNA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DNA Structure and Function</a:t>
            </a:r>
            <a:endParaRPr lang="en-US" dirty="0"/>
          </a:p>
        </p:txBody>
      </p:sp>
      <p:pic>
        <p:nvPicPr>
          <p:cNvPr id="4" name="Picture 4" descr="j0246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0210" y="2949223"/>
            <a:ext cx="4672013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>
              <a:alpha val="75000"/>
            </a:srgbClr>
          </a:solidFill>
        </p:spPr>
        <p:txBody>
          <a:bodyPr>
            <a:norm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Before </a:t>
            </a:r>
            <a:r>
              <a:rPr lang="en-US" sz="3200" dirty="0"/>
              <a:t>you litter the room with more of your skin cells and DNA that we can’t see, let’s take a look at some DNA from strawberries to see what it </a:t>
            </a:r>
            <a:r>
              <a:rPr lang="en-US" sz="3200" dirty="0" smtClean="0"/>
              <a:t>actually looks </a:t>
            </a:r>
            <a:r>
              <a:rPr lang="en-US" sz="3200" dirty="0"/>
              <a:t>like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ebdings"/>
              </a:rPr>
              <a:t> </a:t>
            </a:r>
            <a:r>
              <a:rPr lang="en-US" dirty="0" smtClean="0"/>
              <a:t>Explore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4313" y="2219632"/>
            <a:ext cx="4157042" cy="3571875"/>
          </a:xfrm>
          <a:solidFill>
            <a:srgbClr val="FFC000">
              <a:alpha val="75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3600" dirty="0" smtClean="0"/>
              <a:t>Berry Full of DNA</a:t>
            </a:r>
            <a:endParaRPr lang="en-US" sz="2800" dirty="0" smtClean="0"/>
          </a:p>
          <a:p>
            <a:pPr lvl="1"/>
            <a:r>
              <a:rPr lang="en-US" sz="2800" dirty="0" smtClean="0"/>
              <a:t>Strawberries</a:t>
            </a:r>
            <a:endParaRPr lang="en-US" sz="2800" dirty="0"/>
          </a:p>
          <a:p>
            <a:pPr lvl="1"/>
            <a:r>
              <a:rPr lang="en-US" sz="2800" dirty="0"/>
              <a:t>Bananas</a:t>
            </a:r>
          </a:p>
          <a:p>
            <a:pPr lvl="1"/>
            <a:r>
              <a:rPr lang="en-US" sz="2800" dirty="0"/>
              <a:t>Liver</a:t>
            </a:r>
          </a:p>
          <a:p>
            <a:pPr lvl="1"/>
            <a:r>
              <a:rPr lang="en-US" sz="2800" dirty="0"/>
              <a:t>Wheat Germ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4" descr="j0246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939137" y="1954162"/>
            <a:ext cx="4672013" cy="357187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Macro View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5587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ebdings"/>
              </a:rPr>
              <a:t> </a:t>
            </a:r>
            <a:r>
              <a:rPr lang="en-US" dirty="0" smtClean="0"/>
              <a:t>Explain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726475"/>
            <a:ext cx="11255829" cy="4571086"/>
          </a:xfrm>
          <a:solidFill>
            <a:srgbClr val="FFC000">
              <a:alpha val="75000"/>
            </a:srgbClr>
          </a:solidFill>
        </p:spPr>
        <p:txBody>
          <a:bodyPr>
            <a:noAutofit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How </a:t>
            </a:r>
            <a:r>
              <a:rPr lang="en-US" dirty="0"/>
              <a:t>did the appearance of the strawberries change as you added the extraction buffer </a:t>
            </a:r>
            <a:r>
              <a:rPr lang="en-US" dirty="0" smtClean="0"/>
              <a:t>and gently </a:t>
            </a:r>
            <a:r>
              <a:rPr lang="en-US" dirty="0"/>
              <a:t>kneaded the bag? </a:t>
            </a:r>
            <a:endParaRPr lang="en-US" dirty="0" smtClean="0"/>
          </a:p>
          <a:p>
            <a:pPr lvl="1"/>
            <a:r>
              <a:rPr lang="en-US" sz="2200" b="1" dirty="0" smtClean="0">
                <a:solidFill>
                  <a:srgbClr val="0070C0"/>
                </a:solidFill>
              </a:rPr>
              <a:t>A </a:t>
            </a:r>
            <a:r>
              <a:rPr lang="en-US" sz="2200" b="1" dirty="0">
                <a:solidFill>
                  <a:srgbClr val="0070C0"/>
                </a:solidFill>
              </a:rPr>
              <a:t>whitish </a:t>
            </a:r>
            <a:r>
              <a:rPr lang="en-US" sz="2200" b="1" dirty="0" smtClean="0">
                <a:solidFill>
                  <a:srgbClr val="0070C0"/>
                </a:solidFill>
              </a:rPr>
              <a:t>material </a:t>
            </a:r>
            <a:r>
              <a:rPr lang="en-US" sz="2200" b="1" dirty="0">
                <a:solidFill>
                  <a:srgbClr val="0070C0"/>
                </a:solidFill>
              </a:rPr>
              <a:t>appeared</a:t>
            </a:r>
            <a:r>
              <a:rPr lang="en-US" sz="2200" b="1" dirty="0" smtClean="0">
                <a:solidFill>
                  <a:srgbClr val="0070C0"/>
                </a:solidFill>
              </a:rPr>
              <a:t>.</a:t>
            </a:r>
          </a:p>
          <a:p>
            <a:pPr marL="457200" lvl="1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lvl="0"/>
            <a:r>
              <a:rPr lang="en-US" dirty="0"/>
              <a:t>What do you think is happening in this step? </a:t>
            </a:r>
            <a:endParaRPr lang="en-US" dirty="0" smtClean="0"/>
          </a:p>
          <a:p>
            <a:pPr lvl="1"/>
            <a:r>
              <a:rPr lang="en-US" sz="2200" b="1" dirty="0" smtClean="0">
                <a:solidFill>
                  <a:srgbClr val="0070C0"/>
                </a:solidFill>
              </a:rPr>
              <a:t>The </a:t>
            </a:r>
            <a:r>
              <a:rPr lang="en-US" sz="2200" b="1" dirty="0">
                <a:solidFill>
                  <a:srgbClr val="0070C0"/>
                </a:solidFill>
              </a:rPr>
              <a:t>DNA (along with some proteins) is being removed from the strawberry</a:t>
            </a:r>
            <a:r>
              <a:rPr lang="en-US" sz="2200" b="1" dirty="0" smtClean="0">
                <a:solidFill>
                  <a:srgbClr val="0070C0"/>
                </a:solidFill>
              </a:rPr>
              <a:t>.</a:t>
            </a:r>
          </a:p>
          <a:p>
            <a:pPr marL="457200" lvl="1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lvl="0"/>
            <a:r>
              <a:rPr lang="en-US" dirty="0"/>
              <a:t>Describe the appearance of the mixture when you first began to place the ice-cold alcohol on the strawberries with buffer solution. </a:t>
            </a:r>
            <a:endParaRPr lang="en-US" dirty="0" smtClean="0"/>
          </a:p>
          <a:p>
            <a:pPr lvl="1"/>
            <a:r>
              <a:rPr lang="en-US" sz="2200" b="1" dirty="0" smtClean="0">
                <a:solidFill>
                  <a:srgbClr val="0070C0"/>
                </a:solidFill>
              </a:rPr>
              <a:t>It </a:t>
            </a:r>
            <a:r>
              <a:rPr lang="en-US" sz="2200" b="1" dirty="0">
                <a:solidFill>
                  <a:srgbClr val="0070C0"/>
                </a:solidFill>
              </a:rPr>
              <a:t>looked a lot like a strawberry shake</a:t>
            </a:r>
            <a:r>
              <a:rPr lang="en-US" sz="2200" b="1" dirty="0" smtClean="0">
                <a:solidFill>
                  <a:srgbClr val="0070C0"/>
                </a:solidFill>
              </a:rPr>
              <a:t>.</a:t>
            </a:r>
            <a:endParaRPr lang="en-US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8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ebdings"/>
              </a:rPr>
              <a:t> </a:t>
            </a:r>
            <a:r>
              <a:rPr lang="en-US" dirty="0" smtClean="0"/>
              <a:t>Explain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>
              <a:alpha val="75000"/>
            </a:srgbClr>
          </a:solidFill>
        </p:spPr>
        <p:txBody>
          <a:bodyPr>
            <a:normAutofit lnSpcReduction="10000"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Describe </a:t>
            </a:r>
            <a:r>
              <a:rPr lang="en-US" dirty="0"/>
              <a:t>what happened when you first twirled the stick in or near the DNA-alcohol interface. </a:t>
            </a:r>
          </a:p>
          <a:p>
            <a:pPr lvl="1"/>
            <a:r>
              <a:rPr lang="en-US" sz="2200" b="1" dirty="0">
                <a:solidFill>
                  <a:srgbClr val="0070C0"/>
                </a:solidFill>
              </a:rPr>
              <a:t>A </a:t>
            </a:r>
            <a:r>
              <a:rPr lang="en-US" sz="2200" b="1" dirty="0" smtClean="0">
                <a:solidFill>
                  <a:srgbClr val="0070C0"/>
                </a:solidFill>
              </a:rPr>
              <a:t>white, thread </a:t>
            </a:r>
            <a:r>
              <a:rPr lang="en-US" sz="2200" b="1" dirty="0">
                <a:solidFill>
                  <a:srgbClr val="0070C0"/>
                </a:solidFill>
              </a:rPr>
              <a:t>substance began to collect on the stick</a:t>
            </a:r>
            <a:r>
              <a:rPr lang="en-US" sz="2200" b="1" dirty="0" smtClean="0">
                <a:solidFill>
                  <a:srgbClr val="0070C0"/>
                </a:solidFill>
              </a:rPr>
              <a:t>.</a:t>
            </a:r>
          </a:p>
          <a:p>
            <a:pPr marL="457200" lvl="1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lvl="0"/>
            <a:r>
              <a:rPr lang="en-US" dirty="0"/>
              <a:t>When you lifted the stick out of the tube and a fiber of DNA following, did you think that this was a single molecule of DNA? Why? Why not</a:t>
            </a:r>
            <a:r>
              <a:rPr lang="en-US" dirty="0" smtClean="0"/>
              <a:t>?</a:t>
            </a:r>
          </a:p>
          <a:p>
            <a:pPr lvl="0"/>
            <a:endParaRPr lang="en-US" dirty="0"/>
          </a:p>
          <a:p>
            <a:r>
              <a:rPr lang="en-US" dirty="0"/>
              <a:t>How would you describe the appearance of DNA to someone who has never seen it?</a:t>
            </a:r>
          </a:p>
          <a:p>
            <a:pPr lvl="1"/>
            <a:r>
              <a:rPr lang="en-US" sz="2200" b="1" dirty="0">
                <a:solidFill>
                  <a:srgbClr val="0070C0"/>
                </a:solidFill>
              </a:rPr>
              <a:t>It </a:t>
            </a:r>
            <a:r>
              <a:rPr lang="en-US" sz="2200" b="1" dirty="0" smtClean="0">
                <a:solidFill>
                  <a:srgbClr val="0070C0"/>
                </a:solidFill>
              </a:rPr>
              <a:t>is </a:t>
            </a:r>
            <a:r>
              <a:rPr lang="en-US" sz="2200" b="1" dirty="0">
                <a:solidFill>
                  <a:srgbClr val="0070C0"/>
                </a:solidFill>
              </a:rPr>
              <a:t>white, thread-like, slimy.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1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3247595"/>
          </a:xfrm>
          <a:solidFill>
            <a:srgbClr val="FFC000">
              <a:alpha val="75000"/>
            </a:srgbClr>
          </a:solidFill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Now </a:t>
            </a:r>
            <a:r>
              <a:rPr lang="en-US" sz="3200" dirty="0"/>
              <a:t>that you understand a little about how DNA looks to the naked eye, we will specifically look at models for DNA structure on a molecular level. </a:t>
            </a:r>
          </a:p>
        </p:txBody>
      </p:sp>
    </p:spTree>
    <p:extLst>
      <p:ext uri="{BB962C8B-B14F-4D97-AF65-F5344CB8AC3E}">
        <p14:creationId xmlns:p14="http://schemas.microsoft.com/office/powerpoint/2010/main" val="222852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ebdings"/>
              </a:rPr>
              <a:t> </a:t>
            </a:r>
            <a:r>
              <a:rPr lang="en-US" dirty="0" smtClean="0"/>
              <a:t>Elaborate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529" y="2225531"/>
            <a:ext cx="8273846" cy="3188603"/>
          </a:xfrm>
          <a:solidFill>
            <a:srgbClr val="FFC000">
              <a:alpha val="75000"/>
            </a:srgbClr>
          </a:solidFill>
        </p:spPr>
        <p:txBody>
          <a:bodyPr/>
          <a:lstStyle/>
          <a:p>
            <a:endParaRPr lang="en-US" sz="3600" dirty="0" smtClean="0"/>
          </a:p>
          <a:p>
            <a:endParaRPr lang="en-US" sz="3600" dirty="0"/>
          </a:p>
          <a:p>
            <a:pPr marL="914400"/>
            <a:r>
              <a:rPr lang="en-US" sz="3600" dirty="0" smtClean="0"/>
              <a:t>DNA Jewelry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tep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" r="26797"/>
          <a:stretch/>
        </p:blipFill>
        <p:spPr bwMode="auto">
          <a:xfrm rot="5400000">
            <a:off x="7007039" y="2131255"/>
            <a:ext cx="3126656" cy="337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step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123" y="1377244"/>
            <a:ext cx="7850853" cy="548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8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step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688" y="1624572"/>
            <a:ext cx="7498643" cy="523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5" name="Picture 13" descr="step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28" y="1557867"/>
            <a:ext cx="7584412" cy="53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ste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03" y="1314450"/>
            <a:ext cx="7932738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9138"/>
            <a:ext cx="10820400" cy="4836041"/>
          </a:xfrm>
          <a:solidFill>
            <a:srgbClr val="FFC000">
              <a:alpha val="75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3 (E) evaluate models according to their limitations in representing biological objects or events</a:t>
            </a:r>
          </a:p>
          <a:p>
            <a:endParaRPr lang="en-US" sz="2000" dirty="0" smtClean="0"/>
          </a:p>
          <a:p>
            <a:r>
              <a:rPr lang="en-US" sz="2000" dirty="0" smtClean="0"/>
              <a:t>5 (A) describe </a:t>
            </a:r>
            <a:r>
              <a:rPr lang="en-US" sz="2000" dirty="0"/>
              <a:t>the stages of the cell cycle, including deoxyribonucleic acid (DNA) replication and mitosis, and the importance of the cell cycle to the growth of organisms</a:t>
            </a:r>
            <a:r>
              <a:rPr lang="en-US" sz="2000" dirty="0" smtClean="0"/>
              <a:t>;</a:t>
            </a:r>
          </a:p>
          <a:p>
            <a:endParaRPr lang="en-US" sz="2000" dirty="0" smtClean="0"/>
          </a:p>
          <a:p>
            <a:r>
              <a:rPr lang="en-US" sz="2000" dirty="0" smtClean="0"/>
              <a:t>6 (A) identify </a:t>
            </a:r>
            <a:r>
              <a:rPr lang="en-US" sz="2000" dirty="0"/>
              <a:t>components of DNA, and describe how information for specifying the traits of an organism is carried in the </a:t>
            </a:r>
            <a:r>
              <a:rPr lang="en-US" sz="2000" dirty="0" smtClean="0"/>
              <a:t>DNA</a:t>
            </a:r>
          </a:p>
          <a:p>
            <a:endParaRPr lang="en-US" sz="2000" dirty="0"/>
          </a:p>
          <a:p>
            <a:r>
              <a:rPr lang="en-US" sz="2000" dirty="0" smtClean="0"/>
              <a:t>6 (C) </a:t>
            </a:r>
            <a:r>
              <a:rPr lang="en-US" sz="2000" dirty="0"/>
              <a:t>explain the purpose and process of transcription and translation using models of DNA and RNA</a:t>
            </a:r>
          </a:p>
        </p:txBody>
      </p:sp>
    </p:spTree>
    <p:extLst>
      <p:ext uri="{BB962C8B-B14F-4D97-AF65-F5344CB8AC3E}">
        <p14:creationId xmlns:p14="http://schemas.microsoft.com/office/powerpoint/2010/main" val="30948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step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7" y="1314450"/>
            <a:ext cx="7932738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3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step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91" y="1221669"/>
            <a:ext cx="7932738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7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step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580" y="1314450"/>
            <a:ext cx="7932738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3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step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89594" y="2042172"/>
            <a:ext cx="5464969" cy="381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step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7638" y="1692484"/>
            <a:ext cx="5916524" cy="413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7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st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10961" y="1926082"/>
            <a:ext cx="5593644" cy="390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1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step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98" r="12406"/>
          <a:stretch/>
        </p:blipFill>
        <p:spPr bwMode="auto">
          <a:xfrm rot="5400000">
            <a:off x="2967707" y="1086961"/>
            <a:ext cx="5935999" cy="433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step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t="423" r="26918" b="-423"/>
          <a:stretch/>
        </p:blipFill>
        <p:spPr bwMode="auto">
          <a:xfrm rot="5400000">
            <a:off x="3567288" y="989016"/>
            <a:ext cx="5328356" cy="533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7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88639"/>
            <a:ext cx="8610600" cy="1293028"/>
          </a:xfrm>
        </p:spPr>
        <p:txBody>
          <a:bodyPr/>
          <a:lstStyle/>
          <a:p>
            <a:r>
              <a:rPr lang="en-US" dirty="0" smtClean="0"/>
              <a:t>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1667"/>
            <a:ext cx="10820400" cy="5199352"/>
          </a:xfrm>
          <a:solidFill>
            <a:srgbClr val="FFC000">
              <a:alpha val="75000"/>
            </a:srgbClr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Name </a:t>
            </a:r>
            <a:r>
              <a:rPr lang="en-US" dirty="0"/>
              <a:t>the four nitrogen bases for DNA? </a:t>
            </a:r>
            <a:endParaRPr lang="en-US" dirty="0" smtClean="0"/>
          </a:p>
          <a:p>
            <a:pPr lvl="1"/>
            <a:r>
              <a:rPr lang="en-US" sz="2200" b="1" dirty="0" smtClean="0">
                <a:solidFill>
                  <a:srgbClr val="0070C0"/>
                </a:solidFill>
              </a:rPr>
              <a:t>Adenine</a:t>
            </a:r>
            <a:r>
              <a:rPr lang="en-US" sz="2200" b="1" dirty="0">
                <a:solidFill>
                  <a:srgbClr val="0070C0"/>
                </a:solidFill>
              </a:rPr>
              <a:t>, Guanine, Cytosine, Thymine.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How does our body get these bases or the materials to make these nitrogenous bases?</a:t>
            </a:r>
          </a:p>
          <a:p>
            <a:pPr lvl="1"/>
            <a:r>
              <a:rPr lang="en-US" sz="2200" b="1" dirty="0" smtClean="0">
                <a:solidFill>
                  <a:srgbClr val="0070C0"/>
                </a:solidFill>
              </a:rPr>
              <a:t>Foods we eat</a:t>
            </a:r>
            <a:endParaRPr lang="en-US" sz="2200" b="1" dirty="0">
              <a:solidFill>
                <a:srgbClr val="0070C0"/>
              </a:solidFill>
            </a:endParaRP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Name </a:t>
            </a:r>
            <a:r>
              <a:rPr lang="en-US" dirty="0"/>
              <a:t>the type of bonding that holds the nitrogen bases together. Why is this type of bonding important during DNA replication? </a:t>
            </a:r>
            <a:endParaRPr lang="en-US" dirty="0" smtClean="0"/>
          </a:p>
          <a:p>
            <a:pPr lvl="1"/>
            <a:r>
              <a:rPr lang="en-US" sz="2200" b="1" dirty="0" smtClean="0">
                <a:solidFill>
                  <a:srgbClr val="0070C0"/>
                </a:solidFill>
              </a:rPr>
              <a:t>Hydrogen </a:t>
            </a:r>
            <a:r>
              <a:rPr lang="en-US" sz="2200" b="1" dirty="0">
                <a:solidFill>
                  <a:srgbClr val="0070C0"/>
                </a:solidFill>
              </a:rPr>
              <a:t>bonding. This type of bonding is weak and facilitates the unwinding and synthesis of the DNA</a:t>
            </a:r>
            <a:r>
              <a:rPr lang="en-US" sz="2200" b="1" dirty="0" smtClean="0">
                <a:solidFill>
                  <a:srgbClr val="0070C0"/>
                </a:solidFill>
              </a:rPr>
              <a:t>.</a:t>
            </a:r>
            <a:endParaRPr lang="en-US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3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10820400" cy="4122174"/>
          </a:xfrm>
          <a:solidFill>
            <a:srgbClr val="FFC000">
              <a:alpha val="75000"/>
            </a:srgbClr>
          </a:solidFill>
        </p:spPr>
        <p:txBody>
          <a:bodyPr>
            <a:normAutofit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To </a:t>
            </a:r>
            <a:r>
              <a:rPr lang="en-US" dirty="0"/>
              <a:t>what structure are the nitrogen bases attached?  </a:t>
            </a:r>
          </a:p>
          <a:p>
            <a:pPr lvl="1"/>
            <a:r>
              <a:rPr lang="en-US" sz="2200" b="1" dirty="0" err="1">
                <a:solidFill>
                  <a:srgbClr val="0070C0"/>
                </a:solidFill>
              </a:rPr>
              <a:t>Deoxyribose</a:t>
            </a:r>
            <a:r>
              <a:rPr lang="en-US" sz="2200" b="1" dirty="0">
                <a:solidFill>
                  <a:srgbClr val="0070C0"/>
                </a:solidFill>
              </a:rPr>
              <a:t> sugar. </a:t>
            </a:r>
            <a:endParaRPr lang="en-US" sz="2200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lvl="0"/>
            <a:r>
              <a:rPr lang="en-US" dirty="0"/>
              <a:t>To which structures is the phosphate attached? </a:t>
            </a:r>
          </a:p>
          <a:p>
            <a:pPr lvl="1"/>
            <a:r>
              <a:rPr lang="en-US" sz="2200" b="1" dirty="0">
                <a:solidFill>
                  <a:srgbClr val="0070C0"/>
                </a:solidFill>
              </a:rPr>
              <a:t>The sugar</a:t>
            </a:r>
            <a:r>
              <a:rPr lang="en-US" sz="2200" b="1" dirty="0" smtClean="0">
                <a:solidFill>
                  <a:srgbClr val="0070C0"/>
                </a:solidFill>
              </a:rPr>
              <a:t>.</a:t>
            </a:r>
          </a:p>
          <a:p>
            <a:pPr marL="457200" lvl="1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lvl="0"/>
            <a:r>
              <a:rPr lang="en-US" dirty="0" smtClean="0"/>
              <a:t>How </a:t>
            </a:r>
            <a:r>
              <a:rPr lang="en-US" dirty="0"/>
              <a:t>does one identify the 5’ end? </a:t>
            </a:r>
          </a:p>
          <a:p>
            <a:pPr lvl="1"/>
            <a:r>
              <a:rPr lang="en-US" sz="2200" b="1" dirty="0">
                <a:solidFill>
                  <a:srgbClr val="0070C0"/>
                </a:solidFill>
              </a:rPr>
              <a:t>The 5’ end begins with a phosphate. </a:t>
            </a:r>
            <a:endParaRPr lang="en-US" sz="2200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7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BIG</a:t>
            </a:r>
            <a:r>
              <a:rPr lang="en-US" dirty="0" smtClean="0"/>
              <a:t>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>
              <a:alpha val="75000"/>
            </a:srgbClr>
          </a:solidFill>
        </p:spPr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The </a:t>
            </a:r>
            <a:r>
              <a:rPr lang="en-US" dirty="0"/>
              <a:t>genetic code is in DNA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DNA provides the template for DNA replication.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/>
              <a:t>Nucleotides are the building blocks of DNA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r>
              <a:rPr lang="en-US" dirty="0"/>
              <a:t>Enzymes facilitate the synthesis of DNA.</a:t>
            </a:r>
          </a:p>
        </p:txBody>
      </p:sp>
    </p:spTree>
    <p:extLst>
      <p:ext uri="{BB962C8B-B14F-4D97-AF65-F5344CB8AC3E}">
        <p14:creationId xmlns:p14="http://schemas.microsoft.com/office/powerpoint/2010/main" val="4079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>
              <a:alpha val="75000"/>
            </a:srgbClr>
          </a:solidFill>
        </p:spPr>
        <p:txBody>
          <a:bodyPr/>
          <a:lstStyle/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Which </a:t>
            </a:r>
            <a:r>
              <a:rPr lang="en-US" sz="2400" dirty="0"/>
              <a:t>end of the DNA molecule is the </a:t>
            </a:r>
            <a:r>
              <a:rPr lang="en-US" sz="2400" i="1" dirty="0"/>
              <a:t>sense strand? </a:t>
            </a:r>
            <a:r>
              <a:rPr lang="en-US" sz="2400" dirty="0"/>
              <a:t>Why is it called the sense strand? 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The 5’ end is the sense strand. This strand is the one that carries the ordered code for making proteins.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/>
              <a:t>List the molecules that make up the sides of the DNA ladder. 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phosphate and </a:t>
            </a:r>
            <a:r>
              <a:rPr lang="en-US" sz="2400" b="1" dirty="0" err="1">
                <a:solidFill>
                  <a:srgbClr val="0070C0"/>
                </a:solidFill>
              </a:rPr>
              <a:t>deoxyribose</a:t>
            </a:r>
            <a:r>
              <a:rPr lang="en-US" sz="2400" b="1" dirty="0">
                <a:solidFill>
                  <a:srgbClr val="0070C0"/>
                </a:solidFill>
              </a:rPr>
              <a:t> sugar.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9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View</a:t>
            </a:r>
            <a:endParaRPr lang="en-US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397126" y="2230438"/>
            <a:ext cx="6945313" cy="4170362"/>
            <a:chOff x="550" y="971"/>
            <a:chExt cx="4375" cy="2627"/>
          </a:xfrm>
        </p:grpSpPr>
        <p:pic>
          <p:nvPicPr>
            <p:cNvPr id="5" name="Picture 2" descr="bio_ch12_62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971"/>
              <a:ext cx="4124" cy="2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4109" y="1377"/>
              <a:ext cx="81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panose="020B0604020202020204" pitchFamily="34" charset="0"/>
                </a:rPr>
                <a:t>Hydrogen bonds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414" y="1047"/>
              <a:ext cx="9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>
                  <a:latin typeface="Arial" panose="020B0604020202020204" pitchFamily="34" charset="0"/>
                </a:rPr>
                <a:t>Nucleotide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550" y="2379"/>
              <a:ext cx="115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>
                  <a:latin typeface="Arial" panose="020B0604020202020204" pitchFamily="34" charset="0"/>
                </a:rPr>
                <a:t>Sugar-phosphate backbone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3937" y="2735"/>
              <a:ext cx="624" cy="8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Arial" panose="020B0604020202020204" pitchFamily="34" charset="0"/>
                </a:rPr>
                <a:t>Key</a:t>
              </a:r>
              <a:endParaRPr lang="en-US" sz="1100">
                <a:latin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1100">
                  <a:latin typeface="Arial" panose="020B0604020202020204" pitchFamily="34" charset="0"/>
                </a:rPr>
                <a:t>Adenine (A)</a:t>
              </a:r>
            </a:p>
            <a:p>
              <a:pPr>
                <a:spcBef>
                  <a:spcPct val="50000"/>
                </a:spcBef>
              </a:pPr>
              <a:r>
                <a:rPr lang="en-US" sz="1100">
                  <a:latin typeface="Arial" panose="020B0604020202020204" pitchFamily="34" charset="0"/>
                </a:rPr>
                <a:t>Thymine (T)</a:t>
              </a:r>
            </a:p>
            <a:p>
              <a:pPr>
                <a:spcBef>
                  <a:spcPct val="50000"/>
                </a:spcBef>
              </a:pPr>
              <a:r>
                <a:rPr lang="en-US" sz="1100">
                  <a:latin typeface="Arial" panose="020B0604020202020204" pitchFamily="34" charset="0"/>
                </a:rPr>
                <a:t>Cytosine (C)</a:t>
              </a:r>
            </a:p>
            <a:p>
              <a:pPr>
                <a:spcBef>
                  <a:spcPct val="50000"/>
                </a:spcBef>
              </a:pPr>
              <a:r>
                <a:rPr lang="en-US" sz="1100">
                  <a:latin typeface="Arial" panose="020B0604020202020204" pitchFamily="34" charset="0"/>
                </a:rPr>
                <a:t>Guanine (G)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72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n-US" dirty="0"/>
          </a:p>
        </p:txBody>
      </p:sp>
      <p:pic>
        <p:nvPicPr>
          <p:cNvPr id="4" name="Picture 3" descr="dnarep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9512" y="1977772"/>
            <a:ext cx="4843463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767" name="Group 15"/>
          <p:cNvGrpSpPr>
            <a:grpSpLocks/>
          </p:cNvGrpSpPr>
          <p:nvPr/>
        </p:nvGrpSpPr>
        <p:grpSpPr bwMode="auto">
          <a:xfrm>
            <a:off x="3297238" y="2438400"/>
            <a:ext cx="5237162" cy="4254500"/>
            <a:chOff x="1217" y="983"/>
            <a:chExt cx="3299" cy="2680"/>
          </a:xfrm>
        </p:grpSpPr>
        <p:pic>
          <p:nvPicPr>
            <p:cNvPr id="330754" name="Picture 2" descr="bio_ch12_41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" y="1307"/>
              <a:ext cx="3299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0755" name="Text Box 3"/>
            <p:cNvSpPr txBox="1">
              <a:spLocks noChangeArrowheads="1"/>
            </p:cNvSpPr>
            <p:nvPr/>
          </p:nvSpPr>
          <p:spPr bwMode="auto">
            <a:xfrm>
              <a:off x="1416" y="983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Arial" panose="020B0604020202020204" pitchFamily="34" charset="0"/>
                </a:rPr>
                <a:t>Purines</a:t>
              </a:r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330756" name="Text Box 4"/>
            <p:cNvSpPr txBox="1">
              <a:spLocks noChangeArrowheads="1"/>
            </p:cNvSpPr>
            <p:nvPr/>
          </p:nvSpPr>
          <p:spPr bwMode="auto">
            <a:xfrm>
              <a:off x="2975" y="983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Arial" panose="020B0604020202020204" pitchFamily="34" charset="0"/>
                </a:rPr>
                <a:t>Pyrimidines</a:t>
              </a:r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330757" name="Text Box 5"/>
            <p:cNvSpPr txBox="1">
              <a:spLocks noChangeArrowheads="1"/>
            </p:cNvSpPr>
            <p:nvPr/>
          </p:nvSpPr>
          <p:spPr bwMode="auto">
            <a:xfrm>
              <a:off x="1427" y="1299"/>
              <a:ext cx="7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" panose="020B0604020202020204" pitchFamily="34" charset="0"/>
                </a:rPr>
                <a:t>Adenine</a:t>
              </a:r>
            </a:p>
          </p:txBody>
        </p:sp>
        <p:sp>
          <p:nvSpPr>
            <p:cNvPr id="330758" name="Text Box 6"/>
            <p:cNvSpPr txBox="1">
              <a:spLocks noChangeArrowheads="1"/>
            </p:cNvSpPr>
            <p:nvPr/>
          </p:nvSpPr>
          <p:spPr bwMode="auto">
            <a:xfrm>
              <a:off x="2099" y="1299"/>
              <a:ext cx="7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" panose="020B0604020202020204" pitchFamily="34" charset="0"/>
                </a:rPr>
                <a:t>Guanine</a:t>
              </a:r>
            </a:p>
          </p:txBody>
        </p:sp>
        <p:sp>
          <p:nvSpPr>
            <p:cNvPr id="330759" name="Text Box 7"/>
            <p:cNvSpPr txBox="1">
              <a:spLocks noChangeArrowheads="1"/>
            </p:cNvSpPr>
            <p:nvPr/>
          </p:nvSpPr>
          <p:spPr bwMode="auto">
            <a:xfrm>
              <a:off x="2879" y="1308"/>
              <a:ext cx="7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" panose="020B0604020202020204" pitchFamily="34" charset="0"/>
                </a:rPr>
                <a:t>Cytosine</a:t>
              </a:r>
            </a:p>
          </p:txBody>
        </p:sp>
        <p:sp>
          <p:nvSpPr>
            <p:cNvPr id="330760" name="Text Box 8"/>
            <p:cNvSpPr txBox="1">
              <a:spLocks noChangeArrowheads="1"/>
            </p:cNvSpPr>
            <p:nvPr/>
          </p:nvSpPr>
          <p:spPr bwMode="auto">
            <a:xfrm>
              <a:off x="3695" y="1308"/>
              <a:ext cx="7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" panose="020B0604020202020204" pitchFamily="34" charset="0"/>
                </a:rPr>
                <a:t>Thymine</a:t>
              </a:r>
            </a:p>
          </p:txBody>
        </p:sp>
        <p:sp>
          <p:nvSpPr>
            <p:cNvPr id="330761" name="Text Box 9"/>
            <p:cNvSpPr txBox="1">
              <a:spLocks noChangeArrowheads="1"/>
            </p:cNvSpPr>
            <p:nvPr/>
          </p:nvSpPr>
          <p:spPr bwMode="auto">
            <a:xfrm>
              <a:off x="1616" y="3333"/>
              <a:ext cx="9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panose="020B0604020202020204" pitchFamily="34" charset="0"/>
                </a:rPr>
                <a:t>Phosphate group</a:t>
              </a:r>
            </a:p>
          </p:txBody>
        </p:sp>
        <p:sp>
          <p:nvSpPr>
            <p:cNvPr id="330762" name="Text Box 10"/>
            <p:cNvSpPr txBox="1">
              <a:spLocks noChangeArrowheads="1"/>
            </p:cNvSpPr>
            <p:nvPr/>
          </p:nvSpPr>
          <p:spPr bwMode="auto">
            <a:xfrm>
              <a:off x="3409" y="3463"/>
              <a:ext cx="9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panose="020B0604020202020204" pitchFamily="34" charset="0"/>
                </a:rPr>
                <a:t>Deoxyribose</a:t>
              </a:r>
            </a:p>
          </p:txBody>
        </p:sp>
      </p:grpSp>
      <p:sp>
        <p:nvSpPr>
          <p:cNvPr id="330768" name="Rectangle 16"/>
          <p:cNvSpPr>
            <a:spLocks noChangeArrowheads="1"/>
          </p:cNvSpPr>
          <p:nvPr/>
        </p:nvSpPr>
        <p:spPr bwMode="auto">
          <a:xfrm>
            <a:off x="3962400" y="19812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Nucleotides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3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Bases</a:t>
            </a:r>
            <a:br>
              <a:rPr lang="en-US" dirty="0"/>
            </a:br>
            <a:r>
              <a:rPr lang="en-US" dirty="0"/>
              <a:t>(Nitrogenous Bases)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6844" y="1905000"/>
            <a:ext cx="8300156" cy="49530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/>
              <a:t>Called </a:t>
            </a:r>
            <a:r>
              <a:rPr lang="en-US" sz="2400" dirty="0"/>
              <a:t>nitrogenous bases because of the high content of nitrogen (N) atoms</a:t>
            </a:r>
          </a:p>
        </p:txBody>
      </p:sp>
      <p:pic>
        <p:nvPicPr>
          <p:cNvPr id="345092" name="Picture 4" descr="of2_1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0911" y="2705571"/>
            <a:ext cx="5334000" cy="4094163"/>
          </a:xfrm>
        </p:spPr>
      </p:pic>
      <p:sp>
        <p:nvSpPr>
          <p:cNvPr id="2" name="Rectangle 1"/>
          <p:cNvSpPr/>
          <p:nvPr/>
        </p:nvSpPr>
        <p:spPr>
          <a:xfrm>
            <a:off x="3860800" y="3081867"/>
            <a:ext cx="1320800" cy="1343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20911" y="5117534"/>
            <a:ext cx="1320800" cy="1343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5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uiExpand="1" build="p"/>
      <p:bldP spid="2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What’s the Big Deal?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3690046"/>
          </a:xfrm>
          <a:solidFill>
            <a:srgbClr val="FFC000">
              <a:alpha val="75000"/>
            </a:srgb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are proteins and protein interactions.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DNA carries all the code to make these proteins.</a:t>
            </a:r>
          </a:p>
          <a:p>
            <a:endParaRPr lang="en-US" dirty="0" smtClean="0"/>
          </a:p>
          <a:p>
            <a:r>
              <a:rPr lang="en-US" dirty="0" smtClean="0"/>
              <a:t>Understanding </a:t>
            </a:r>
            <a:r>
              <a:rPr lang="en-US" dirty="0"/>
              <a:t>the structure of DNA helps us understand the association between </a:t>
            </a:r>
            <a:r>
              <a:rPr lang="en-US" dirty="0" smtClean="0"/>
              <a:t>things like skin cancer </a:t>
            </a:r>
            <a:r>
              <a:rPr lang="en-US" dirty="0"/>
              <a:t>UV radiation as well as our own genetics passed to us by our parents. As </a:t>
            </a:r>
            <a:r>
              <a:rPr lang="en-US" dirty="0" smtClean="0"/>
              <a:t>researchers </a:t>
            </a:r>
            <a:r>
              <a:rPr lang="en-US" dirty="0"/>
              <a:t>learn more about disease, our understanding of DNA guides the development of gene therapy and other practices that improve health and life.</a:t>
            </a:r>
          </a:p>
        </p:txBody>
      </p:sp>
    </p:spTree>
    <p:extLst>
      <p:ext uri="{BB962C8B-B14F-4D97-AF65-F5344CB8AC3E}">
        <p14:creationId xmlns:p14="http://schemas.microsoft.com/office/powerpoint/2010/main" val="42161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09479"/>
          </a:xfrm>
          <a:solidFill>
            <a:srgbClr val="FFC000">
              <a:alpha val="75000"/>
            </a:srgbClr>
          </a:solidFill>
        </p:spPr>
        <p:txBody>
          <a:bodyPr>
            <a:normAutofit lnSpcReduction="10000"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After </a:t>
            </a:r>
            <a:r>
              <a:rPr lang="en-US" dirty="0"/>
              <a:t>observing the extracted DNA and participating in a class discussion, the learner will document the observable characteristics of DNA in their journal.  A grade of pass/fail will be given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r>
              <a:rPr lang="en-US" dirty="0"/>
              <a:t>Using the internet, students will complete a chart with the two main parts of the cell cycle. A grade of pass/fail will be given. </a:t>
            </a:r>
          </a:p>
          <a:p>
            <a:pPr marL="0" lvl="0" indent="0">
              <a:buNone/>
            </a:pPr>
            <a:endParaRPr lang="en-US" dirty="0" smtClean="0"/>
          </a:p>
          <a:p>
            <a:r>
              <a:rPr lang="en-US" dirty="0" smtClean="0"/>
              <a:t>Given </a:t>
            </a:r>
            <a:r>
              <a:rPr lang="en-US" dirty="0"/>
              <a:t>a DNA model kit, students will construct a model of DNA with double-helical structure, nitrogenous bases correctly paired, alternating </a:t>
            </a:r>
            <a:r>
              <a:rPr lang="en-US" dirty="0" err="1"/>
              <a:t>deoxyribose</a:t>
            </a:r>
            <a:r>
              <a:rPr lang="en-US" dirty="0"/>
              <a:t> sugar and phosphate backbone, and hydrogen bonding correctly displayed scoring at least four out of five points on the rubric</a:t>
            </a:r>
          </a:p>
        </p:txBody>
      </p:sp>
    </p:spTree>
    <p:extLst>
      <p:ext uri="{BB962C8B-B14F-4D97-AF65-F5344CB8AC3E}">
        <p14:creationId xmlns:p14="http://schemas.microsoft.com/office/powerpoint/2010/main" val="39736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743253"/>
              </p:ext>
            </p:extLst>
          </p:nvPr>
        </p:nvGraphicFramePr>
        <p:xfrm>
          <a:off x="1828799" y="2057401"/>
          <a:ext cx="8922775" cy="43464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79669"/>
                <a:gridCol w="1799683"/>
                <a:gridCol w="1799683"/>
                <a:gridCol w="1643188"/>
                <a:gridCol w="1800552"/>
              </a:tblGrid>
              <a:tr h="323776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DNA Model Rubric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8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 points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 point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 points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4 points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5 points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75000"/>
                      </a:srgbClr>
                    </a:solidFill>
                  </a:tcPr>
                </a:tc>
              </a:tr>
              <a:tr h="32737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Model is not helical, less than 5 nitrogen bases are correctly paired, less than 5 of the hydrogen bonds are accurately portrayed, and the sugar/phosphate backbone is incorrect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Model is helical, 5/9 nitrogen bases are correctly paired, 5/9 hydrogen bonding is accurately portrayed, and the sugar/phosphate backbone is correct.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Model is helical, 6/9 nitrogen bases are correctly paired, 6/9 hydrogen bonding is accurately portrayed, and the sugar/phosphate backbone is correct.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Model is helical, 7/9 nitrogen bases are correctly paired, 7/9 hydrogen bonding is accurately portrayed, and the sugar/ phosphate backbone is correct.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Model is helical, at least 8/9 nitrogen bases are correctly paired, 8/9 hydrogen bonding are accurate, and the sugar/phosphate backbone is correct.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7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5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Away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>
              <a:alpha val="75000"/>
            </a:srgbClr>
          </a:solidFill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Recognize </a:t>
            </a:r>
            <a:r>
              <a:rPr lang="en-US" dirty="0"/>
              <a:t>that traits are carried in DNA (central dogma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/>
              <a:t>Identify the components of DNA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Describe DNA replication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List and describe the role of enzymes in DNA </a:t>
            </a:r>
            <a:r>
              <a:rPr lang="en-US" dirty="0" smtClean="0"/>
              <a:t>synthesis and repair.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/>
              </a:rPr>
              <a:t> </a:t>
            </a:r>
            <a:r>
              <a:rPr lang="en-US" dirty="0" smtClean="0"/>
              <a:t>Engage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70" y="2194560"/>
            <a:ext cx="5998029" cy="4024125"/>
          </a:xfrm>
          <a:solidFill>
            <a:srgbClr val="FFC000">
              <a:alpha val="75000"/>
            </a:srgbClr>
          </a:solidFill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Humans </a:t>
            </a:r>
            <a:r>
              <a:rPr lang="en-US" sz="2400" dirty="0"/>
              <a:t>shed their entire epidermis (skin) every 15-30 days.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Bloodhounds track as </a:t>
            </a:r>
            <a:r>
              <a:rPr lang="en-US" sz="2400" dirty="0"/>
              <a:t>few as 1 or 2 skin </a:t>
            </a:r>
            <a:r>
              <a:rPr lang="en-US" sz="2400" dirty="0" smtClean="0"/>
              <a:t>cells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4 </a:t>
            </a:r>
            <a:r>
              <a:rPr lang="en-US" sz="2400" dirty="0"/>
              <a:t>billion olfactory receptor cells </a:t>
            </a:r>
            <a:r>
              <a:rPr lang="en-US" sz="2400" dirty="0" err="1" smtClean="0"/>
              <a:t>vs</a:t>
            </a:r>
            <a:r>
              <a:rPr lang="en-US" sz="2400" dirty="0" smtClean="0"/>
              <a:t> just </a:t>
            </a:r>
            <a:r>
              <a:rPr lang="en-US" sz="2400" dirty="0"/>
              <a:t>5 </a:t>
            </a:r>
            <a:r>
              <a:rPr lang="en-US" sz="2400" dirty="0" smtClean="0"/>
              <a:t>million in humans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15408" r="5327" b="8784"/>
          <a:stretch/>
        </p:blipFill>
        <p:spPr>
          <a:xfrm>
            <a:off x="785524" y="2739772"/>
            <a:ext cx="4438651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>
              <a:alpha val="75000"/>
            </a:srgbClr>
          </a:solidFill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many cells does a human shed each </a:t>
            </a:r>
            <a:r>
              <a:rPr lang="en-US" dirty="0" smtClean="0"/>
              <a:t>day? </a:t>
            </a:r>
            <a:endParaRPr lang="en-US" dirty="0"/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On average, a human lose 50 million cells every day.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do </a:t>
            </a:r>
            <a:r>
              <a:rPr lang="en-US" dirty="0" smtClean="0"/>
              <a:t>you think we are able to replace </a:t>
            </a:r>
            <a:r>
              <a:rPr lang="en-US" dirty="0"/>
              <a:t>our entire epidermis so quickly?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Cells </a:t>
            </a:r>
            <a:r>
              <a:rPr lang="en-US" b="1" dirty="0">
                <a:solidFill>
                  <a:srgbClr val="0070C0"/>
                </a:solidFill>
              </a:rPr>
              <a:t>are constantly dividing to replace those that are worn out or damaged.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Cell Cycle Review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"/>
          <a:stretch>
            <a:fillRect/>
          </a:stretch>
        </p:blipFill>
        <p:spPr bwMode="auto">
          <a:xfrm>
            <a:off x="3240789" y="2193925"/>
            <a:ext cx="5710422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 rot="19011683">
            <a:off x="2927273" y="4343574"/>
            <a:ext cx="3203893" cy="1900890"/>
          </a:xfrm>
          <a:prstGeom prst="ellipse">
            <a:avLst/>
          </a:prstGeom>
          <a:noFill/>
          <a:ln w="603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9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/>
              </a:rPr>
              <a:t> </a:t>
            </a:r>
            <a:r>
              <a:rPr lang="en-US" dirty="0" err="1" smtClean="0"/>
              <a:t>ENgage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511" y="2301776"/>
            <a:ext cx="4829175" cy="4024125"/>
          </a:xfrm>
          <a:solidFill>
            <a:srgbClr val="FFC000">
              <a:alpha val="75000"/>
            </a:srgbClr>
          </a:solidFill>
        </p:spPr>
        <p:txBody>
          <a:bodyPr>
            <a:normAutofit/>
          </a:bodyPr>
          <a:lstStyle/>
          <a:p>
            <a:r>
              <a:rPr lang="en-US" i="1" dirty="0" smtClean="0"/>
              <a:t>Touch DNA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Small </a:t>
            </a:r>
            <a:r>
              <a:rPr lang="en-US" dirty="0"/>
              <a:t>DNA samples can be analyzed using </a:t>
            </a:r>
            <a:r>
              <a:rPr lang="en-US" dirty="0" smtClean="0"/>
              <a:t>this technology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Analysis of as </a:t>
            </a:r>
            <a:r>
              <a:rPr lang="en-US" dirty="0"/>
              <a:t>few as 5-20 cells that might be left behind when one touches something such as </a:t>
            </a:r>
            <a:r>
              <a:rPr lang="en-US" dirty="0" smtClean="0"/>
              <a:t>clothing, weapons, or glass</a:t>
            </a:r>
            <a:endParaRPr lang="en-US" dirty="0"/>
          </a:p>
        </p:txBody>
      </p:sp>
      <p:pic>
        <p:nvPicPr>
          <p:cNvPr id="1026" name="Picture 2" descr="http://www.bodetech.com/wp-content/uploads/2013/11/DUOV-and-gun-300x2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194560"/>
            <a:ext cx="28575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usatoday.net/news/_photos/2008/09/23/touchdnax-topper-mediu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r="9110" b="17704"/>
          <a:stretch/>
        </p:blipFill>
        <p:spPr bwMode="auto">
          <a:xfrm rot="10800000">
            <a:off x="5753100" y="4206622"/>
            <a:ext cx="3848100" cy="21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4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Cell Cycle Review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"/>
          <a:stretch>
            <a:fillRect/>
          </a:stretch>
        </p:blipFill>
        <p:spPr bwMode="auto">
          <a:xfrm>
            <a:off x="3240789" y="2193925"/>
            <a:ext cx="5710422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286500" y="2980267"/>
            <a:ext cx="1828800" cy="1066800"/>
          </a:xfrm>
          <a:prstGeom prst="ellipse">
            <a:avLst/>
          </a:prstGeom>
          <a:noFill/>
          <a:ln w="603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3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350</TotalTime>
  <Words>1216</Words>
  <Application>Microsoft Office PowerPoint</Application>
  <PresentationFormat>Widescreen</PresentationFormat>
  <Paragraphs>174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Century Gothic</vt:lpstr>
      <vt:lpstr>Times New Roman</vt:lpstr>
      <vt:lpstr>Webdings</vt:lpstr>
      <vt:lpstr>Wingdings</vt:lpstr>
      <vt:lpstr>Vapor Trail</vt:lpstr>
      <vt:lpstr>Berry Full of DNA</vt:lpstr>
      <vt:lpstr>TEKS</vt:lpstr>
      <vt:lpstr>BIG Ideas</vt:lpstr>
      <vt:lpstr>Take Away Knowledge</vt:lpstr>
      <vt:lpstr> Engage</vt:lpstr>
      <vt:lpstr>Think About It</vt:lpstr>
      <vt:lpstr>Cell Cycle Review</vt:lpstr>
      <vt:lpstr> ENgage</vt:lpstr>
      <vt:lpstr>Cell Cycle Review</vt:lpstr>
      <vt:lpstr>PowerPoint Presentation</vt:lpstr>
      <vt:lpstr> Explore</vt:lpstr>
      <vt:lpstr> Explain</vt:lpstr>
      <vt:lpstr> Explain</vt:lpstr>
      <vt:lpstr>Model View</vt:lpstr>
      <vt:lpstr> Elaborate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Debrief</vt:lpstr>
      <vt:lpstr>Debrief</vt:lpstr>
      <vt:lpstr>Debrief</vt:lpstr>
      <vt:lpstr>Diagram View</vt:lpstr>
      <vt:lpstr>Replication</vt:lpstr>
      <vt:lpstr>Diagram View</vt:lpstr>
      <vt:lpstr>Bases (Nitrogenous Bases)</vt:lpstr>
      <vt:lpstr>So What’s the Big Deal?</vt:lpstr>
      <vt:lpstr>Evaluate</vt:lpstr>
      <vt:lpstr>Evaluate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Taylor</dc:creator>
  <cp:lastModifiedBy>Sarah Taylor</cp:lastModifiedBy>
  <cp:revision>30</cp:revision>
  <dcterms:created xsi:type="dcterms:W3CDTF">2014-07-05T02:24:17Z</dcterms:created>
  <dcterms:modified xsi:type="dcterms:W3CDTF">2014-07-08T02:30:40Z</dcterms:modified>
</cp:coreProperties>
</file>