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408"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51AD1-45F5-455B-8A55-7B13873CF27E}" type="datetimeFigureOut">
              <a:rPr lang="en-US" smtClean="0"/>
              <a:t>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E23C31-724C-4BB5-A995-3131BAE7555D}" type="slidenum">
              <a:rPr lang="en-US" smtClean="0"/>
              <a:t>‹#›</a:t>
            </a:fld>
            <a:endParaRPr lang="en-US"/>
          </a:p>
        </p:txBody>
      </p:sp>
    </p:spTree>
    <p:extLst>
      <p:ext uri="{BB962C8B-B14F-4D97-AF65-F5344CB8AC3E}">
        <p14:creationId xmlns:p14="http://schemas.microsoft.com/office/powerpoint/2010/main" val="3479761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E23C31-724C-4BB5-A995-3131BAE7555D}" type="slidenum">
              <a:rPr lang="en-US" smtClean="0"/>
              <a:t>4</a:t>
            </a:fld>
            <a:endParaRPr lang="en-US"/>
          </a:p>
        </p:txBody>
      </p:sp>
    </p:spTree>
    <p:extLst>
      <p:ext uri="{BB962C8B-B14F-4D97-AF65-F5344CB8AC3E}">
        <p14:creationId xmlns:p14="http://schemas.microsoft.com/office/powerpoint/2010/main" val="395791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CB5851-3F09-4F5B-A6D9-EF808A7A74C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209655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B5851-3F09-4F5B-A6D9-EF808A7A74C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1865152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B5851-3F09-4F5B-A6D9-EF808A7A74C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215973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CB5851-3F09-4F5B-A6D9-EF808A7A74C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3552707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CB5851-3F09-4F5B-A6D9-EF808A7A74CA}" type="datetimeFigureOut">
              <a:rPr lang="en-US" smtClean="0"/>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373826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CB5851-3F09-4F5B-A6D9-EF808A7A74CA}" type="datetimeFigureOut">
              <a:rPr lang="en-US" smtClean="0"/>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457290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CB5851-3F09-4F5B-A6D9-EF808A7A74CA}" type="datetimeFigureOut">
              <a:rPr lang="en-US" smtClean="0"/>
              <a:t>8/11/2014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246208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B5851-3F09-4F5B-A6D9-EF808A7A74CA}" type="datetimeFigureOut">
              <a:rPr lang="en-US" smtClean="0"/>
              <a:t>8/11/2014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398422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B5851-3F09-4F5B-A6D9-EF808A7A74CA}" type="datetimeFigureOut">
              <a:rPr lang="en-US" smtClean="0"/>
              <a:t>8/11/2014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3417752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B5851-3F09-4F5B-A6D9-EF808A7A74CA}" type="datetimeFigureOut">
              <a:rPr lang="en-US" smtClean="0"/>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1189283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CB5851-3F09-4F5B-A6D9-EF808A7A74CA}" type="datetimeFigureOut">
              <a:rPr lang="en-US" smtClean="0"/>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5FDC4-29FD-4516-AB99-B0750AF196C2}" type="slidenum">
              <a:rPr lang="en-US" smtClean="0"/>
              <a:t>‹#›</a:t>
            </a:fld>
            <a:endParaRPr lang="en-US"/>
          </a:p>
        </p:txBody>
      </p:sp>
    </p:spTree>
    <p:extLst>
      <p:ext uri="{BB962C8B-B14F-4D97-AF65-F5344CB8AC3E}">
        <p14:creationId xmlns:p14="http://schemas.microsoft.com/office/powerpoint/2010/main" val="2333967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CB5851-3F09-4F5B-A6D9-EF808A7A74CA}" type="datetimeFigureOut">
              <a:rPr lang="en-US" smtClean="0"/>
              <a:t>8/11/2014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5FDC4-29FD-4516-AB99-B0750AF196C2}" type="slidenum">
              <a:rPr lang="en-US" smtClean="0"/>
              <a:t>‹#›</a:t>
            </a:fld>
            <a:endParaRPr lang="en-US"/>
          </a:p>
        </p:txBody>
      </p:sp>
    </p:spTree>
    <p:extLst>
      <p:ext uri="{BB962C8B-B14F-4D97-AF65-F5344CB8AC3E}">
        <p14:creationId xmlns:p14="http://schemas.microsoft.com/office/powerpoint/2010/main" val="663864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source=images&amp;cd=&amp;cad=rja&amp;uact=8&amp;docid=mgcSMt3GCCtc2M&amp;tbnid=BIyJdcGNUPIdhM&amp;ved=0CAgQjRw&amp;url=http://www.clipartbest.com/fire-breathing-dragons-pictures&amp;ei=s9q9U-ePO6Xn8AGvzICoDg&amp;psig=AFQjCNFrdOUDxelv_CFcJKxbBRBzIXFGAQ&amp;ust=1405037620017619"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ipartbest.com/cliparts/RcG/7Mz/RcG7MzRcL.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1"/>
            <a:ext cx="4468752" cy="335279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2" y="3101975"/>
            <a:ext cx="9143998" cy="1470025"/>
          </a:xfrm>
        </p:spPr>
        <p:txBody>
          <a:bodyPr>
            <a:normAutofit/>
          </a:bodyPr>
          <a:lstStyle/>
          <a:p>
            <a:r>
              <a:rPr lang="en-US" sz="6600" b="1" dirty="0" smtClean="0">
                <a:latin typeface="Curlz MT" panose="04040404050702020202" pitchFamily="82" charset="0"/>
              </a:rPr>
              <a:t>Dragon Genetics</a:t>
            </a:r>
            <a:endParaRPr lang="en-US" sz="6600" b="1" dirty="0">
              <a:latin typeface="Curlz MT" panose="04040404050702020202" pitchFamily="82" charset="0"/>
            </a:endParaRPr>
          </a:p>
        </p:txBody>
      </p:sp>
      <p:sp>
        <p:nvSpPr>
          <p:cNvPr id="3" name="Subtitle 2"/>
          <p:cNvSpPr>
            <a:spLocks noGrp="1"/>
          </p:cNvSpPr>
          <p:nvPr>
            <p:ph type="subTitle" idx="1"/>
          </p:nvPr>
        </p:nvSpPr>
        <p:spPr>
          <a:xfrm>
            <a:off x="-457200" y="5181600"/>
            <a:ext cx="9829800" cy="1219200"/>
          </a:xfrm>
        </p:spPr>
        <p:txBody>
          <a:bodyPr>
            <a:normAutofit/>
          </a:bodyPr>
          <a:lstStyle/>
          <a:p>
            <a:r>
              <a:rPr lang="en-US" sz="2800" dirty="0" smtClean="0">
                <a:solidFill>
                  <a:schemeClr val="tx1"/>
                </a:solidFill>
                <a:ea typeface="Batang" panose="02030600000101010101" pitchFamily="18" charset="-127"/>
              </a:rPr>
              <a:t>TNT Summer Institute</a:t>
            </a:r>
          </a:p>
          <a:p>
            <a:r>
              <a:rPr lang="en-US" sz="2800" dirty="0" smtClean="0">
                <a:solidFill>
                  <a:schemeClr val="tx1"/>
                </a:solidFill>
                <a:ea typeface="Batang" panose="02030600000101010101" pitchFamily="18" charset="-127"/>
              </a:rPr>
              <a:t>July 10, 2014</a:t>
            </a:r>
            <a:endParaRPr lang="en-US" sz="2800" dirty="0">
              <a:solidFill>
                <a:schemeClr val="tx1"/>
              </a:solidFill>
              <a:ea typeface="Batang" panose="02030600000101010101" pitchFamily="18" charset="-127"/>
            </a:endParaRPr>
          </a:p>
        </p:txBody>
      </p:sp>
    </p:spTree>
    <p:extLst>
      <p:ext uri="{BB962C8B-B14F-4D97-AF65-F5344CB8AC3E}">
        <p14:creationId xmlns:p14="http://schemas.microsoft.com/office/powerpoint/2010/main" val="16679647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Explain!</a:t>
            </a:r>
            <a:endParaRPr lang="en-US" dirty="0"/>
          </a:p>
        </p:txBody>
      </p:sp>
      <p:sp>
        <p:nvSpPr>
          <p:cNvPr id="3" name="Content Placeholder 2"/>
          <p:cNvSpPr>
            <a:spLocks noGrp="1"/>
          </p:cNvSpPr>
          <p:nvPr>
            <p:ph idx="1"/>
          </p:nvPr>
        </p:nvSpPr>
        <p:spPr>
          <a:xfrm>
            <a:off x="457200" y="1600201"/>
            <a:ext cx="8229600" cy="2362200"/>
          </a:xfrm>
        </p:spPr>
        <p:txBody>
          <a:bodyPr/>
          <a:lstStyle/>
          <a:p>
            <a:pPr marL="0" indent="0">
              <a:buNone/>
            </a:pPr>
            <a:r>
              <a:rPr lang="en-US" b="1" dirty="0" smtClean="0"/>
              <a:t>What is the genotype of a female?</a:t>
            </a:r>
          </a:p>
          <a:p>
            <a:pPr marL="0" indent="0">
              <a:buNone/>
            </a:pPr>
            <a:r>
              <a:rPr lang="en-US" b="1" dirty="0">
                <a:solidFill>
                  <a:srgbClr val="FF0000"/>
                </a:solidFill>
              </a:rPr>
              <a:t> </a:t>
            </a:r>
            <a:r>
              <a:rPr lang="en-US" b="1" dirty="0" smtClean="0">
                <a:solidFill>
                  <a:srgbClr val="FF0000"/>
                </a:solidFill>
              </a:rPr>
              <a:t>    XX</a:t>
            </a:r>
          </a:p>
          <a:p>
            <a:pPr marL="0" indent="0">
              <a:buNone/>
            </a:pPr>
            <a:r>
              <a:rPr lang="en-US" b="1" dirty="0" smtClean="0"/>
              <a:t>What is the genotype of a male?</a:t>
            </a:r>
          </a:p>
          <a:p>
            <a:pPr marL="0" indent="0">
              <a:buNone/>
            </a:pPr>
            <a:r>
              <a:rPr lang="en-US" dirty="0"/>
              <a:t> </a:t>
            </a:r>
            <a:r>
              <a:rPr lang="en-US" dirty="0" smtClean="0"/>
              <a:t>    </a:t>
            </a:r>
            <a:r>
              <a:rPr lang="en-US" b="1" dirty="0" smtClean="0">
                <a:solidFill>
                  <a:srgbClr val="FF0000"/>
                </a:solidFill>
              </a:rPr>
              <a:t>XY</a:t>
            </a:r>
          </a:p>
        </p:txBody>
      </p:sp>
      <p:sp>
        <p:nvSpPr>
          <p:cNvPr id="4" name="Rectangle 3"/>
          <p:cNvSpPr/>
          <p:nvPr/>
        </p:nvSpPr>
        <p:spPr>
          <a:xfrm>
            <a:off x="4495800" y="3886200"/>
            <a:ext cx="32004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1"/>
            <a:endCxn id="4" idx="3"/>
          </p:cNvCxnSpPr>
          <p:nvPr/>
        </p:nvCxnSpPr>
        <p:spPr>
          <a:xfrm>
            <a:off x="4495800" y="5143500"/>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0"/>
            <a:endCxn id="4" idx="2"/>
          </p:cNvCxnSpPr>
          <p:nvPr/>
        </p:nvCxnSpPr>
        <p:spPr>
          <a:xfrm>
            <a:off x="6096000" y="3886200"/>
            <a:ext cx="0" cy="2514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914900" y="3276600"/>
            <a:ext cx="838200" cy="707886"/>
          </a:xfrm>
          <a:prstGeom prst="rect">
            <a:avLst/>
          </a:prstGeom>
          <a:noFill/>
        </p:spPr>
        <p:txBody>
          <a:bodyPr wrap="square" rtlCol="0">
            <a:spAutoFit/>
          </a:bodyPr>
          <a:lstStyle/>
          <a:p>
            <a:pPr algn="ctr"/>
            <a:r>
              <a:rPr lang="en-US" sz="4000" dirty="0" smtClean="0"/>
              <a:t>X</a:t>
            </a:r>
            <a:endParaRPr lang="en-US" sz="4000" dirty="0"/>
          </a:p>
        </p:txBody>
      </p:sp>
      <p:sp>
        <p:nvSpPr>
          <p:cNvPr id="10" name="TextBox 9"/>
          <p:cNvSpPr txBox="1"/>
          <p:nvPr/>
        </p:nvSpPr>
        <p:spPr>
          <a:xfrm>
            <a:off x="6400800" y="3276600"/>
            <a:ext cx="838200" cy="707886"/>
          </a:xfrm>
          <a:prstGeom prst="rect">
            <a:avLst/>
          </a:prstGeom>
          <a:noFill/>
        </p:spPr>
        <p:txBody>
          <a:bodyPr wrap="square" rtlCol="0">
            <a:spAutoFit/>
          </a:bodyPr>
          <a:lstStyle/>
          <a:p>
            <a:pPr algn="ctr"/>
            <a:r>
              <a:rPr lang="en-US" sz="4000" dirty="0" smtClean="0"/>
              <a:t>X</a:t>
            </a:r>
            <a:endParaRPr lang="en-US" sz="4000" dirty="0"/>
          </a:p>
        </p:txBody>
      </p:sp>
      <p:sp>
        <p:nvSpPr>
          <p:cNvPr id="11" name="TextBox 10"/>
          <p:cNvSpPr txBox="1"/>
          <p:nvPr/>
        </p:nvSpPr>
        <p:spPr>
          <a:xfrm>
            <a:off x="3657600" y="5410200"/>
            <a:ext cx="838200" cy="707886"/>
          </a:xfrm>
          <a:prstGeom prst="rect">
            <a:avLst/>
          </a:prstGeom>
          <a:noFill/>
        </p:spPr>
        <p:txBody>
          <a:bodyPr wrap="square" rtlCol="0">
            <a:spAutoFit/>
          </a:bodyPr>
          <a:lstStyle/>
          <a:p>
            <a:pPr algn="ctr"/>
            <a:r>
              <a:rPr lang="en-US" sz="4000" dirty="0" smtClean="0"/>
              <a:t>Y</a:t>
            </a:r>
            <a:endParaRPr lang="en-US" sz="4000" dirty="0"/>
          </a:p>
        </p:txBody>
      </p:sp>
      <p:sp>
        <p:nvSpPr>
          <p:cNvPr id="12" name="TextBox 11"/>
          <p:cNvSpPr txBox="1"/>
          <p:nvPr/>
        </p:nvSpPr>
        <p:spPr>
          <a:xfrm>
            <a:off x="3657600" y="4168914"/>
            <a:ext cx="838200" cy="707886"/>
          </a:xfrm>
          <a:prstGeom prst="rect">
            <a:avLst/>
          </a:prstGeom>
          <a:noFill/>
        </p:spPr>
        <p:txBody>
          <a:bodyPr wrap="square" rtlCol="0">
            <a:spAutoFit/>
          </a:bodyPr>
          <a:lstStyle/>
          <a:p>
            <a:pPr algn="ctr"/>
            <a:r>
              <a:rPr lang="en-US" sz="4000" dirty="0" smtClean="0"/>
              <a:t>X</a:t>
            </a:r>
            <a:endParaRPr lang="en-US" sz="4000" dirty="0"/>
          </a:p>
        </p:txBody>
      </p:sp>
      <p:sp>
        <p:nvSpPr>
          <p:cNvPr id="13" name="TextBox 12"/>
          <p:cNvSpPr txBox="1"/>
          <p:nvPr/>
        </p:nvSpPr>
        <p:spPr>
          <a:xfrm>
            <a:off x="4914900" y="4245114"/>
            <a:ext cx="838200" cy="707886"/>
          </a:xfrm>
          <a:prstGeom prst="rect">
            <a:avLst/>
          </a:prstGeom>
          <a:noFill/>
        </p:spPr>
        <p:txBody>
          <a:bodyPr wrap="square" rtlCol="0">
            <a:spAutoFit/>
          </a:bodyPr>
          <a:lstStyle/>
          <a:p>
            <a:pPr algn="ctr"/>
            <a:r>
              <a:rPr lang="en-US" sz="4000" dirty="0" smtClean="0"/>
              <a:t>XX</a:t>
            </a:r>
            <a:endParaRPr lang="en-US" sz="4000" dirty="0"/>
          </a:p>
        </p:txBody>
      </p:sp>
      <p:sp>
        <p:nvSpPr>
          <p:cNvPr id="14" name="TextBox 13"/>
          <p:cNvSpPr txBox="1"/>
          <p:nvPr/>
        </p:nvSpPr>
        <p:spPr>
          <a:xfrm>
            <a:off x="6400800" y="4245114"/>
            <a:ext cx="838200" cy="707886"/>
          </a:xfrm>
          <a:prstGeom prst="rect">
            <a:avLst/>
          </a:prstGeom>
          <a:noFill/>
        </p:spPr>
        <p:txBody>
          <a:bodyPr wrap="square" rtlCol="0">
            <a:spAutoFit/>
          </a:bodyPr>
          <a:lstStyle/>
          <a:p>
            <a:pPr algn="ctr"/>
            <a:r>
              <a:rPr lang="en-US" sz="4000" dirty="0" smtClean="0"/>
              <a:t>XX</a:t>
            </a:r>
            <a:endParaRPr lang="en-US" sz="4000" dirty="0"/>
          </a:p>
        </p:txBody>
      </p:sp>
      <p:sp>
        <p:nvSpPr>
          <p:cNvPr id="15" name="TextBox 14"/>
          <p:cNvSpPr txBox="1"/>
          <p:nvPr/>
        </p:nvSpPr>
        <p:spPr>
          <a:xfrm>
            <a:off x="4914900" y="5311914"/>
            <a:ext cx="838200" cy="707886"/>
          </a:xfrm>
          <a:prstGeom prst="rect">
            <a:avLst/>
          </a:prstGeom>
          <a:noFill/>
        </p:spPr>
        <p:txBody>
          <a:bodyPr wrap="square" rtlCol="0">
            <a:spAutoFit/>
          </a:bodyPr>
          <a:lstStyle/>
          <a:p>
            <a:pPr algn="ctr"/>
            <a:r>
              <a:rPr lang="en-US" sz="4000" dirty="0" smtClean="0"/>
              <a:t>XY</a:t>
            </a:r>
            <a:endParaRPr lang="en-US" sz="4000" dirty="0"/>
          </a:p>
        </p:txBody>
      </p:sp>
      <p:sp>
        <p:nvSpPr>
          <p:cNvPr id="16" name="TextBox 15"/>
          <p:cNvSpPr txBox="1"/>
          <p:nvPr/>
        </p:nvSpPr>
        <p:spPr>
          <a:xfrm>
            <a:off x="6400800" y="5311914"/>
            <a:ext cx="838200" cy="707886"/>
          </a:xfrm>
          <a:prstGeom prst="rect">
            <a:avLst/>
          </a:prstGeom>
          <a:noFill/>
        </p:spPr>
        <p:txBody>
          <a:bodyPr wrap="square" rtlCol="0">
            <a:spAutoFit/>
          </a:bodyPr>
          <a:lstStyle/>
          <a:p>
            <a:pPr algn="ctr"/>
            <a:r>
              <a:rPr lang="en-US" sz="4000" dirty="0" smtClean="0"/>
              <a:t>XY</a:t>
            </a:r>
            <a:endParaRPr lang="en-US" sz="4000" dirty="0"/>
          </a:p>
        </p:txBody>
      </p:sp>
      <p:sp>
        <p:nvSpPr>
          <p:cNvPr id="17" name="TextBox 16"/>
          <p:cNvSpPr txBox="1"/>
          <p:nvPr/>
        </p:nvSpPr>
        <p:spPr>
          <a:xfrm>
            <a:off x="304800" y="4495800"/>
            <a:ext cx="2819400" cy="1815882"/>
          </a:xfrm>
          <a:prstGeom prst="rect">
            <a:avLst/>
          </a:prstGeom>
          <a:noFill/>
        </p:spPr>
        <p:txBody>
          <a:bodyPr wrap="square" rtlCol="0">
            <a:spAutoFit/>
          </a:bodyPr>
          <a:lstStyle/>
          <a:p>
            <a:r>
              <a:rPr lang="en-US" sz="2800" b="1" dirty="0" smtClean="0"/>
              <a:t>Punnett squares</a:t>
            </a:r>
            <a:r>
              <a:rPr lang="en-US" sz="2800" dirty="0" smtClean="0"/>
              <a:t> are used to show possible allele combinations.</a:t>
            </a:r>
            <a:endParaRPr lang="en-US" sz="2800" dirty="0"/>
          </a:p>
        </p:txBody>
      </p:sp>
      <p:sp>
        <p:nvSpPr>
          <p:cNvPr id="18" name="TextBox 17"/>
          <p:cNvSpPr txBox="1"/>
          <p:nvPr/>
        </p:nvSpPr>
        <p:spPr>
          <a:xfrm rot="20875765">
            <a:off x="304800" y="2523529"/>
            <a:ext cx="8458200" cy="1323439"/>
          </a:xfrm>
          <a:prstGeom prst="rect">
            <a:avLst/>
          </a:prstGeom>
          <a:solidFill>
            <a:schemeClr val="bg1"/>
          </a:solidFill>
          <a:ln w="28575">
            <a:solidFill>
              <a:schemeClr val="tx1"/>
            </a:solidFill>
          </a:ln>
        </p:spPr>
        <p:txBody>
          <a:bodyPr wrap="square" rtlCol="0">
            <a:spAutoFit/>
          </a:bodyPr>
          <a:lstStyle/>
          <a:p>
            <a:r>
              <a:rPr lang="en-US" sz="4000" dirty="0" smtClean="0"/>
              <a:t>Which parent determines the sex of the offspring?</a:t>
            </a:r>
          </a:p>
        </p:txBody>
      </p:sp>
    </p:spTree>
    <p:extLst>
      <p:ext uri="{BB962C8B-B14F-4D97-AF65-F5344CB8AC3E}">
        <p14:creationId xmlns:p14="http://schemas.microsoft.com/office/powerpoint/2010/main" val="392053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 calcmode="lin" valueType="num">
                                      <p:cBhvr additive="base">
                                        <p:cTn id="3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 calcmode="lin" valueType="num">
                                      <p:cBhvr additive="base">
                                        <p:cTn id="41"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Elaboration- Dragon Genetics!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Materials:</a:t>
            </a:r>
          </a:p>
          <a:p>
            <a:r>
              <a:rPr lang="en-US" dirty="0" smtClean="0"/>
              <a:t>Worksheet: “Dragon Genetics Activity #5”</a:t>
            </a:r>
          </a:p>
          <a:p>
            <a:r>
              <a:rPr lang="en-US" dirty="0" smtClean="0"/>
              <a:t>1 set of dragon gametes</a:t>
            </a:r>
          </a:p>
          <a:p>
            <a:r>
              <a:rPr lang="en-US" dirty="0" smtClean="0"/>
              <a:t>1 dragon </a:t>
            </a:r>
            <a:r>
              <a:rPr lang="en-US" dirty="0" err="1" smtClean="0"/>
              <a:t>blackline</a:t>
            </a:r>
            <a:r>
              <a:rPr lang="en-US" dirty="0" smtClean="0"/>
              <a:t> master</a:t>
            </a:r>
          </a:p>
          <a:p>
            <a:r>
              <a:rPr lang="en-US" dirty="0" smtClean="0"/>
              <a:t>1 set of colored dragon parts</a:t>
            </a:r>
          </a:p>
          <a:p>
            <a:r>
              <a:rPr lang="en-US" dirty="0" smtClean="0"/>
              <a:t>1 piece of green cardstock</a:t>
            </a:r>
          </a:p>
          <a:p>
            <a:r>
              <a:rPr lang="en-US" dirty="0" smtClean="0"/>
              <a:t>Supply bag (scissors, glue sticks, tape, Sharpie, ruler)</a:t>
            </a:r>
            <a:endParaRPr lang="en-US" dirty="0"/>
          </a:p>
        </p:txBody>
      </p:sp>
    </p:spTree>
    <p:extLst>
      <p:ext uri="{BB962C8B-B14F-4D97-AF65-F5344CB8AC3E}">
        <p14:creationId xmlns:p14="http://schemas.microsoft.com/office/powerpoint/2010/main" val="40209757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Elaboration- Dragon Genetics!</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pPr marL="514350" indent="-514350">
              <a:buAutoNum type="arabicPeriod"/>
            </a:pPr>
            <a:r>
              <a:rPr lang="en-US" dirty="0" smtClean="0"/>
              <a:t>Find the person who has the egg or sperm with the number that matches yours.</a:t>
            </a:r>
          </a:p>
          <a:p>
            <a:pPr marL="514350" indent="-514350">
              <a:buAutoNum type="arabicPeriod"/>
            </a:pPr>
            <a:r>
              <a:rPr lang="en-US" dirty="0" smtClean="0"/>
              <a:t>Open the gametes and pair up the chromosomes.</a:t>
            </a:r>
          </a:p>
          <a:p>
            <a:pPr marL="514350" indent="-514350">
              <a:buAutoNum type="arabicPeriod"/>
            </a:pPr>
            <a:r>
              <a:rPr lang="en-US" dirty="0" smtClean="0"/>
              <a:t>Determine your baby dragon’s genotype and phenotype. Use the second page of the worksheet as a data table.</a:t>
            </a:r>
          </a:p>
          <a:p>
            <a:pPr marL="514350" indent="-514350">
              <a:buAutoNum type="arabicPeriod"/>
            </a:pPr>
            <a:r>
              <a:rPr lang="en-US" dirty="0" smtClean="0"/>
              <a:t>Cut out the colored pieces that correspond to the genotype and build your baby dragon.  Use tape or glue to construct the baby on the cardstock.  Label the structures with their genotype and phenotype.</a:t>
            </a:r>
            <a:endParaRPr lang="en-US" dirty="0"/>
          </a:p>
        </p:txBody>
      </p:sp>
    </p:spTree>
    <p:extLst>
      <p:ext uri="{BB962C8B-B14F-4D97-AF65-F5344CB8AC3E}">
        <p14:creationId xmlns:p14="http://schemas.microsoft.com/office/powerpoint/2010/main" val="2348255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Elaboration- Dragon Genetics!</a:t>
            </a:r>
            <a:endParaRPr lang="en-US" dirty="0"/>
          </a:p>
        </p:txBody>
      </p:sp>
      <p:sp>
        <p:nvSpPr>
          <p:cNvPr id="3" name="Content Placeholder 2"/>
          <p:cNvSpPr>
            <a:spLocks noGrp="1"/>
          </p:cNvSpPr>
          <p:nvPr>
            <p:ph idx="1"/>
          </p:nvPr>
        </p:nvSpPr>
        <p:spPr/>
        <p:txBody>
          <a:bodyPr/>
          <a:lstStyle/>
          <a:p>
            <a:pPr marL="0" indent="0" algn="ctr">
              <a:buNone/>
            </a:pPr>
            <a:r>
              <a:rPr lang="en-US" dirty="0" smtClean="0"/>
              <a:t>Once you finish your baby dragon, post them on the cabinet doors for all to see!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525" y="3114675"/>
            <a:ext cx="5400675" cy="3438525"/>
          </a:xfrm>
          <a:prstGeom prst="rect">
            <a:avLst/>
          </a:prstGeom>
          <a:ln w="38100">
            <a:solidFill>
              <a:schemeClr val="tx1"/>
            </a:solidFill>
          </a:ln>
        </p:spPr>
      </p:pic>
    </p:spTree>
    <p:extLst>
      <p:ext uri="{BB962C8B-B14F-4D97-AF65-F5344CB8AC3E}">
        <p14:creationId xmlns:p14="http://schemas.microsoft.com/office/powerpoint/2010/main" val="99936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Elaboration</a:t>
            </a:r>
            <a:endParaRPr lang="en-US" dirty="0"/>
          </a:p>
        </p:txBody>
      </p:sp>
      <p:sp>
        <p:nvSpPr>
          <p:cNvPr id="3" name="Content Placeholder 2"/>
          <p:cNvSpPr>
            <a:spLocks noGrp="1"/>
          </p:cNvSpPr>
          <p:nvPr>
            <p:ph idx="1"/>
          </p:nvPr>
        </p:nvSpPr>
        <p:spPr>
          <a:xfrm>
            <a:off x="457200" y="1600200"/>
            <a:ext cx="8229600" cy="5029200"/>
          </a:xfrm>
          <a:ln w="19050">
            <a:solidFill>
              <a:schemeClr val="tx1"/>
            </a:solidFill>
          </a:ln>
        </p:spPr>
        <p:txBody>
          <a:bodyPr>
            <a:normAutofit fontScale="92500" lnSpcReduction="10000"/>
          </a:bodyPr>
          <a:lstStyle/>
          <a:p>
            <a:pPr marL="0" indent="0">
              <a:buNone/>
            </a:pPr>
            <a:r>
              <a:rPr lang="en-US" dirty="0" smtClean="0"/>
              <a:t>Three (3) types of genetic dominance:</a:t>
            </a:r>
          </a:p>
          <a:p>
            <a:pPr marL="0" indent="0">
              <a:buNone/>
            </a:pPr>
            <a:r>
              <a:rPr lang="en-US" dirty="0" smtClean="0"/>
              <a:t>1. </a:t>
            </a:r>
            <a:r>
              <a:rPr lang="en-US" b="1" dirty="0" smtClean="0"/>
              <a:t>Complete dominance*</a:t>
            </a:r>
          </a:p>
          <a:p>
            <a:pPr marL="0" indent="0">
              <a:buNone/>
            </a:pPr>
            <a:r>
              <a:rPr lang="en-US" dirty="0"/>
              <a:t>	</a:t>
            </a:r>
            <a:r>
              <a:rPr lang="en-US" b="1" dirty="0" smtClean="0">
                <a:solidFill>
                  <a:srgbClr val="FF0000"/>
                </a:solidFill>
              </a:rPr>
              <a:t>Two alleles code for a trait, but only the </a:t>
            </a:r>
          </a:p>
          <a:p>
            <a:pPr marL="0" indent="0">
              <a:buNone/>
            </a:pPr>
            <a:r>
              <a:rPr lang="en-US" b="1" dirty="0">
                <a:solidFill>
                  <a:srgbClr val="FF0000"/>
                </a:solidFill>
              </a:rPr>
              <a:t> </a:t>
            </a:r>
            <a:r>
              <a:rPr lang="en-US" b="1" dirty="0" smtClean="0">
                <a:solidFill>
                  <a:srgbClr val="FF0000"/>
                </a:solidFill>
              </a:rPr>
              <a:t>           dominant one is expressed.</a:t>
            </a:r>
          </a:p>
          <a:p>
            <a:pPr marL="514350" indent="-514350">
              <a:buAutoNum type="arabicPeriod" startAt="2"/>
            </a:pPr>
            <a:r>
              <a:rPr lang="en-US" b="1" dirty="0" smtClean="0"/>
              <a:t>Incomplete dominance</a:t>
            </a:r>
          </a:p>
          <a:p>
            <a:pPr marL="0" indent="0">
              <a:buNone/>
            </a:pPr>
            <a:r>
              <a:rPr lang="en-US" dirty="0" smtClean="0"/>
              <a:t>	</a:t>
            </a:r>
            <a:r>
              <a:rPr lang="en-US" b="1" dirty="0" smtClean="0">
                <a:solidFill>
                  <a:srgbClr val="FF0000"/>
                </a:solidFill>
              </a:rPr>
              <a:t>The heterozygous genotype displays a </a:t>
            </a:r>
          </a:p>
          <a:p>
            <a:pPr marL="0" indent="0">
              <a:buNone/>
            </a:pPr>
            <a:r>
              <a:rPr lang="en-US" b="1" dirty="0">
                <a:solidFill>
                  <a:srgbClr val="FF0000"/>
                </a:solidFill>
              </a:rPr>
              <a:t> </a:t>
            </a:r>
            <a:r>
              <a:rPr lang="en-US" b="1" dirty="0" smtClean="0">
                <a:solidFill>
                  <a:srgbClr val="FF0000"/>
                </a:solidFill>
              </a:rPr>
              <a:t>           phenotype intermediate between the </a:t>
            </a:r>
          </a:p>
          <a:p>
            <a:pPr marL="0" indent="0">
              <a:buNone/>
            </a:pPr>
            <a:r>
              <a:rPr lang="en-US" b="1" dirty="0">
                <a:solidFill>
                  <a:srgbClr val="FF0000"/>
                </a:solidFill>
              </a:rPr>
              <a:t> </a:t>
            </a:r>
            <a:r>
              <a:rPr lang="en-US" b="1" dirty="0" smtClean="0">
                <a:solidFill>
                  <a:srgbClr val="FF0000"/>
                </a:solidFill>
              </a:rPr>
              <a:t>           dominant and recessive form.</a:t>
            </a:r>
          </a:p>
          <a:p>
            <a:pPr marL="514350" indent="-514350">
              <a:buAutoNum type="arabicPeriod" startAt="3"/>
            </a:pPr>
            <a:r>
              <a:rPr lang="en-US" b="1" dirty="0" err="1" smtClean="0"/>
              <a:t>Codominance</a:t>
            </a:r>
            <a:endParaRPr lang="en-US" b="1" dirty="0" smtClean="0"/>
          </a:p>
          <a:p>
            <a:pPr marL="0" indent="0">
              <a:buNone/>
            </a:pPr>
            <a:r>
              <a:rPr lang="en-US" dirty="0"/>
              <a:t> </a:t>
            </a:r>
            <a:r>
              <a:rPr lang="en-US" dirty="0" smtClean="0"/>
              <a:t>           </a:t>
            </a:r>
            <a:r>
              <a:rPr lang="en-US" b="1" dirty="0" smtClean="0">
                <a:solidFill>
                  <a:srgbClr val="FF0000"/>
                </a:solidFill>
              </a:rPr>
              <a:t>Two types of alleles act as dominants.</a:t>
            </a:r>
            <a:endParaRPr lang="en-US" b="1" dirty="0">
              <a:solidFill>
                <a:srgbClr val="FF0000"/>
              </a:solidFill>
            </a:endParaRPr>
          </a:p>
        </p:txBody>
      </p:sp>
    </p:spTree>
    <p:extLst>
      <p:ext uri="{BB962C8B-B14F-4D97-AF65-F5344CB8AC3E}">
        <p14:creationId xmlns:p14="http://schemas.microsoft.com/office/powerpoint/2010/main" val="286995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Elaboration</a:t>
            </a:r>
            <a:endParaRPr lang="en-US" dirty="0"/>
          </a:p>
        </p:txBody>
      </p:sp>
      <p:sp>
        <p:nvSpPr>
          <p:cNvPr id="3" name="Content Placeholder 2"/>
          <p:cNvSpPr>
            <a:spLocks noGrp="1"/>
          </p:cNvSpPr>
          <p:nvPr>
            <p:ph idx="1"/>
          </p:nvPr>
        </p:nvSpPr>
        <p:spPr>
          <a:ln w="28575">
            <a:solidFill>
              <a:schemeClr val="tx1"/>
            </a:solidFill>
          </a:ln>
        </p:spPr>
        <p:txBody>
          <a:bodyPr/>
          <a:lstStyle/>
          <a:p>
            <a:pPr marL="0" indent="0">
              <a:buNone/>
            </a:pPr>
            <a:r>
              <a:rPr lang="en-US" b="1" dirty="0" smtClean="0"/>
              <a:t>Incomplete dominance</a:t>
            </a:r>
          </a:p>
          <a:p>
            <a:pPr marL="0" indent="0">
              <a:buNone/>
            </a:pPr>
            <a:r>
              <a:rPr lang="en-US" dirty="0" smtClean="0"/>
              <a:t>Example:  4-O’Clock flowers</a:t>
            </a:r>
          </a:p>
          <a:p>
            <a:pPr marL="0" indent="0">
              <a:buNone/>
            </a:pPr>
            <a:endParaRPr lang="en-US" b="1" dirty="0"/>
          </a:p>
          <a:p>
            <a:pPr marL="0" indent="0">
              <a:buNone/>
            </a:pPr>
            <a:r>
              <a:rPr lang="en-US" b="1" dirty="0" smtClean="0"/>
              <a:t>RR = red flower</a:t>
            </a:r>
          </a:p>
          <a:p>
            <a:pPr marL="0" indent="0">
              <a:buNone/>
            </a:pPr>
            <a:r>
              <a:rPr lang="en-US" b="1" dirty="0" err="1" smtClean="0"/>
              <a:t>rr</a:t>
            </a:r>
            <a:r>
              <a:rPr lang="en-US" b="1" dirty="0" smtClean="0"/>
              <a:t> = white flower</a:t>
            </a:r>
          </a:p>
          <a:p>
            <a:pPr marL="0" indent="0">
              <a:buNone/>
            </a:pPr>
            <a:r>
              <a:rPr lang="en-US" b="1" dirty="0" smtClean="0"/>
              <a:t>Rr = pink flower</a:t>
            </a:r>
            <a:endParaRPr lang="en-US" b="1" dirty="0"/>
          </a:p>
        </p:txBody>
      </p:sp>
      <p:grpSp>
        <p:nvGrpSpPr>
          <p:cNvPr id="15" name="Group 14"/>
          <p:cNvGrpSpPr/>
          <p:nvPr/>
        </p:nvGrpSpPr>
        <p:grpSpPr>
          <a:xfrm>
            <a:off x="4343400" y="2362200"/>
            <a:ext cx="4038600" cy="3124200"/>
            <a:chOff x="4343400" y="2362200"/>
            <a:chExt cx="4038600" cy="3124200"/>
          </a:xfrm>
        </p:grpSpPr>
        <p:sp>
          <p:nvSpPr>
            <p:cNvPr id="4" name="Rectangle 3"/>
            <p:cNvSpPr/>
            <p:nvPr/>
          </p:nvSpPr>
          <p:spPr>
            <a:xfrm>
              <a:off x="5181600" y="2971800"/>
              <a:ext cx="32004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a:stCxn id="4" idx="1"/>
              <a:endCxn id="4" idx="3"/>
            </p:cNvCxnSpPr>
            <p:nvPr/>
          </p:nvCxnSpPr>
          <p:spPr>
            <a:xfrm>
              <a:off x="5181600" y="4229100"/>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a:stCxn id="4" idx="0"/>
              <a:endCxn id="4" idx="2"/>
            </p:cNvCxnSpPr>
            <p:nvPr/>
          </p:nvCxnSpPr>
          <p:spPr>
            <a:xfrm>
              <a:off x="6781800" y="2971800"/>
              <a:ext cx="0" cy="2514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00700" y="2362200"/>
              <a:ext cx="838200" cy="707886"/>
            </a:xfrm>
            <a:prstGeom prst="rect">
              <a:avLst/>
            </a:prstGeom>
            <a:noFill/>
          </p:spPr>
          <p:txBody>
            <a:bodyPr wrap="square" rtlCol="0">
              <a:spAutoFit/>
            </a:bodyPr>
            <a:lstStyle/>
            <a:p>
              <a:pPr algn="ctr"/>
              <a:r>
                <a:rPr lang="en-US" sz="4000" dirty="0" smtClean="0"/>
                <a:t>R</a:t>
              </a:r>
              <a:endParaRPr lang="en-US" sz="4000" dirty="0"/>
            </a:p>
          </p:txBody>
        </p:sp>
        <p:sp>
          <p:nvSpPr>
            <p:cNvPr id="8" name="TextBox 7"/>
            <p:cNvSpPr txBox="1"/>
            <p:nvPr/>
          </p:nvSpPr>
          <p:spPr>
            <a:xfrm>
              <a:off x="7068671" y="2362200"/>
              <a:ext cx="838200" cy="707886"/>
            </a:xfrm>
            <a:prstGeom prst="rect">
              <a:avLst/>
            </a:prstGeom>
            <a:noFill/>
          </p:spPr>
          <p:txBody>
            <a:bodyPr wrap="square" rtlCol="0">
              <a:spAutoFit/>
            </a:bodyPr>
            <a:lstStyle/>
            <a:p>
              <a:pPr algn="ctr"/>
              <a:r>
                <a:rPr lang="en-US" sz="4000" dirty="0" smtClean="0"/>
                <a:t>r</a:t>
              </a:r>
              <a:endParaRPr lang="en-US" sz="4000" dirty="0"/>
            </a:p>
          </p:txBody>
        </p:sp>
        <p:sp>
          <p:nvSpPr>
            <p:cNvPr id="9" name="TextBox 8"/>
            <p:cNvSpPr txBox="1"/>
            <p:nvPr/>
          </p:nvSpPr>
          <p:spPr>
            <a:xfrm>
              <a:off x="4343400" y="4495800"/>
              <a:ext cx="838200" cy="707886"/>
            </a:xfrm>
            <a:prstGeom prst="rect">
              <a:avLst/>
            </a:prstGeom>
            <a:noFill/>
          </p:spPr>
          <p:txBody>
            <a:bodyPr wrap="square" rtlCol="0">
              <a:spAutoFit/>
            </a:bodyPr>
            <a:lstStyle/>
            <a:p>
              <a:pPr algn="ctr"/>
              <a:r>
                <a:rPr lang="en-US" sz="4000" dirty="0" smtClean="0"/>
                <a:t>r</a:t>
              </a:r>
              <a:endParaRPr lang="en-US" sz="4000" dirty="0"/>
            </a:p>
          </p:txBody>
        </p:sp>
        <p:sp>
          <p:nvSpPr>
            <p:cNvPr id="10" name="TextBox 9"/>
            <p:cNvSpPr txBox="1"/>
            <p:nvPr/>
          </p:nvSpPr>
          <p:spPr>
            <a:xfrm>
              <a:off x="4343400" y="3254514"/>
              <a:ext cx="838200" cy="707886"/>
            </a:xfrm>
            <a:prstGeom prst="rect">
              <a:avLst/>
            </a:prstGeom>
            <a:noFill/>
          </p:spPr>
          <p:txBody>
            <a:bodyPr wrap="square" rtlCol="0">
              <a:spAutoFit/>
            </a:bodyPr>
            <a:lstStyle/>
            <a:p>
              <a:pPr algn="ctr"/>
              <a:r>
                <a:rPr lang="en-US" sz="4000" dirty="0" smtClean="0"/>
                <a:t>R</a:t>
              </a:r>
              <a:endParaRPr lang="en-US" sz="4000" dirty="0"/>
            </a:p>
          </p:txBody>
        </p:sp>
      </p:grpSp>
      <p:sp>
        <p:nvSpPr>
          <p:cNvPr id="11" name="TextBox 10"/>
          <p:cNvSpPr txBox="1"/>
          <p:nvPr/>
        </p:nvSpPr>
        <p:spPr>
          <a:xfrm>
            <a:off x="5600700" y="3330714"/>
            <a:ext cx="838200" cy="707886"/>
          </a:xfrm>
          <a:prstGeom prst="rect">
            <a:avLst/>
          </a:prstGeom>
          <a:noFill/>
        </p:spPr>
        <p:txBody>
          <a:bodyPr wrap="square" rtlCol="0">
            <a:spAutoFit/>
          </a:bodyPr>
          <a:lstStyle/>
          <a:p>
            <a:pPr algn="ctr"/>
            <a:r>
              <a:rPr lang="en-US" sz="4000" dirty="0" smtClean="0"/>
              <a:t>RR</a:t>
            </a:r>
            <a:endParaRPr lang="en-US" sz="4000" dirty="0"/>
          </a:p>
        </p:txBody>
      </p:sp>
      <p:sp>
        <p:nvSpPr>
          <p:cNvPr id="12" name="TextBox 11"/>
          <p:cNvSpPr txBox="1"/>
          <p:nvPr/>
        </p:nvSpPr>
        <p:spPr>
          <a:xfrm>
            <a:off x="7086600" y="3330714"/>
            <a:ext cx="838200" cy="707886"/>
          </a:xfrm>
          <a:prstGeom prst="rect">
            <a:avLst/>
          </a:prstGeom>
          <a:noFill/>
        </p:spPr>
        <p:txBody>
          <a:bodyPr wrap="square" rtlCol="0">
            <a:spAutoFit/>
          </a:bodyPr>
          <a:lstStyle/>
          <a:p>
            <a:pPr algn="ctr"/>
            <a:r>
              <a:rPr lang="en-US" sz="4000" dirty="0" smtClean="0"/>
              <a:t>Rr</a:t>
            </a:r>
            <a:endParaRPr lang="en-US" sz="4000" dirty="0"/>
          </a:p>
        </p:txBody>
      </p:sp>
      <p:sp>
        <p:nvSpPr>
          <p:cNvPr id="13" name="TextBox 12"/>
          <p:cNvSpPr txBox="1"/>
          <p:nvPr/>
        </p:nvSpPr>
        <p:spPr>
          <a:xfrm>
            <a:off x="5600700" y="4397514"/>
            <a:ext cx="838200" cy="707886"/>
          </a:xfrm>
          <a:prstGeom prst="rect">
            <a:avLst/>
          </a:prstGeom>
          <a:noFill/>
        </p:spPr>
        <p:txBody>
          <a:bodyPr wrap="square" rtlCol="0">
            <a:spAutoFit/>
          </a:bodyPr>
          <a:lstStyle/>
          <a:p>
            <a:pPr algn="ctr"/>
            <a:r>
              <a:rPr lang="en-US" sz="4000" dirty="0" smtClean="0"/>
              <a:t>Rr</a:t>
            </a:r>
            <a:endParaRPr lang="en-US" sz="4000" dirty="0"/>
          </a:p>
        </p:txBody>
      </p:sp>
      <p:sp>
        <p:nvSpPr>
          <p:cNvPr id="14" name="TextBox 13"/>
          <p:cNvSpPr txBox="1"/>
          <p:nvPr/>
        </p:nvSpPr>
        <p:spPr>
          <a:xfrm>
            <a:off x="7086600" y="4397514"/>
            <a:ext cx="838200" cy="707886"/>
          </a:xfrm>
          <a:prstGeom prst="rect">
            <a:avLst/>
          </a:prstGeom>
          <a:noFill/>
        </p:spPr>
        <p:txBody>
          <a:bodyPr wrap="square" rtlCol="0">
            <a:spAutoFit/>
          </a:bodyPr>
          <a:lstStyle/>
          <a:p>
            <a:pPr algn="ctr"/>
            <a:r>
              <a:rPr lang="en-US" sz="4000" dirty="0" err="1" smtClean="0"/>
              <a:t>rr</a:t>
            </a:r>
            <a:endParaRPr lang="en-US" sz="4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3874" y="152401"/>
            <a:ext cx="1743376"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86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Elaboration</a:t>
            </a:r>
            <a:endParaRPr lang="en-US" dirty="0"/>
          </a:p>
        </p:txBody>
      </p:sp>
      <p:sp>
        <p:nvSpPr>
          <p:cNvPr id="3" name="Content Placeholder 2"/>
          <p:cNvSpPr>
            <a:spLocks noGrp="1"/>
          </p:cNvSpPr>
          <p:nvPr>
            <p:ph idx="1"/>
          </p:nvPr>
        </p:nvSpPr>
        <p:spPr>
          <a:xfrm>
            <a:off x="457200" y="1371600"/>
            <a:ext cx="8229600" cy="5181600"/>
          </a:xfrm>
          <a:ln w="28575">
            <a:solidFill>
              <a:schemeClr val="tx1"/>
            </a:solidFill>
          </a:ln>
        </p:spPr>
        <p:txBody>
          <a:bodyPr>
            <a:normAutofit/>
          </a:bodyPr>
          <a:lstStyle/>
          <a:p>
            <a:pPr marL="0" indent="0">
              <a:buNone/>
            </a:pPr>
            <a:r>
              <a:rPr lang="en-US" b="1" dirty="0" err="1" smtClean="0"/>
              <a:t>Codominance</a:t>
            </a:r>
            <a:r>
              <a:rPr lang="en-US" b="1" dirty="0" smtClean="0"/>
              <a:t>		</a:t>
            </a:r>
            <a:r>
              <a:rPr lang="en-US" dirty="0" smtClean="0"/>
              <a:t>Example:  blood typing</a:t>
            </a:r>
          </a:p>
          <a:p>
            <a:pPr marL="0" indent="0">
              <a:buNone/>
            </a:pPr>
            <a:endParaRPr lang="en-US" dirty="0" smtClean="0"/>
          </a:p>
          <a:p>
            <a:pPr marL="0" indent="0">
              <a:buNone/>
            </a:pPr>
            <a:r>
              <a:rPr lang="en-US" b="1" dirty="0" smtClean="0"/>
              <a:t>A</a:t>
            </a:r>
            <a:r>
              <a:rPr lang="en-US" dirty="0" smtClean="0"/>
              <a:t> and </a:t>
            </a:r>
            <a:r>
              <a:rPr lang="en-US" b="1" dirty="0" smtClean="0"/>
              <a:t>B</a:t>
            </a:r>
            <a:r>
              <a:rPr lang="en-US" dirty="0" smtClean="0"/>
              <a:t> act as dominants.</a:t>
            </a:r>
          </a:p>
          <a:p>
            <a:pPr marL="0" indent="0">
              <a:buNone/>
            </a:pPr>
            <a:r>
              <a:rPr lang="en-US" b="1" dirty="0" smtClean="0"/>
              <a:t>O</a:t>
            </a:r>
            <a:r>
              <a:rPr lang="en-US" dirty="0" smtClean="0"/>
              <a:t> is recessive</a:t>
            </a:r>
          </a:p>
          <a:p>
            <a:pPr marL="0" indent="0">
              <a:buNone/>
            </a:pPr>
            <a:r>
              <a:rPr lang="en-US" b="1" dirty="0" smtClean="0"/>
              <a:t>Type A </a:t>
            </a:r>
            <a:r>
              <a:rPr lang="en-US" dirty="0" smtClean="0"/>
              <a:t>= AA or AO</a:t>
            </a:r>
          </a:p>
          <a:p>
            <a:pPr marL="0" indent="0">
              <a:buNone/>
            </a:pPr>
            <a:r>
              <a:rPr lang="en-US" b="1" dirty="0" smtClean="0"/>
              <a:t>Type B  </a:t>
            </a:r>
            <a:r>
              <a:rPr lang="en-US" dirty="0" smtClean="0"/>
              <a:t>= BB or BO</a:t>
            </a:r>
          </a:p>
          <a:p>
            <a:pPr marL="0" indent="0">
              <a:buNone/>
            </a:pPr>
            <a:r>
              <a:rPr lang="en-US" b="1" dirty="0" smtClean="0"/>
              <a:t>Type AB </a:t>
            </a:r>
            <a:r>
              <a:rPr lang="en-US" dirty="0" smtClean="0"/>
              <a:t>= AB</a:t>
            </a:r>
          </a:p>
          <a:p>
            <a:pPr marL="0" indent="0">
              <a:buNone/>
            </a:pPr>
            <a:r>
              <a:rPr lang="en-US" b="1" dirty="0" smtClean="0"/>
              <a:t>Type O </a:t>
            </a:r>
            <a:r>
              <a:rPr lang="en-US" dirty="0" smtClean="0"/>
              <a:t>= OO</a:t>
            </a:r>
          </a:p>
        </p:txBody>
      </p:sp>
      <p:grpSp>
        <p:nvGrpSpPr>
          <p:cNvPr id="4" name="Group 3"/>
          <p:cNvGrpSpPr/>
          <p:nvPr/>
        </p:nvGrpSpPr>
        <p:grpSpPr>
          <a:xfrm>
            <a:off x="4343400" y="2362200"/>
            <a:ext cx="4038600" cy="3124200"/>
            <a:chOff x="4343400" y="2362200"/>
            <a:chExt cx="4038600" cy="3124200"/>
          </a:xfrm>
        </p:grpSpPr>
        <p:sp>
          <p:nvSpPr>
            <p:cNvPr id="5" name="Rectangle 4"/>
            <p:cNvSpPr/>
            <p:nvPr/>
          </p:nvSpPr>
          <p:spPr>
            <a:xfrm>
              <a:off x="5181600" y="2971800"/>
              <a:ext cx="3200400" cy="2514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1"/>
              <a:endCxn id="5" idx="3"/>
            </p:cNvCxnSpPr>
            <p:nvPr/>
          </p:nvCxnSpPr>
          <p:spPr>
            <a:xfrm>
              <a:off x="5181600" y="4229100"/>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0"/>
              <a:endCxn id="5" idx="2"/>
            </p:cNvCxnSpPr>
            <p:nvPr/>
          </p:nvCxnSpPr>
          <p:spPr>
            <a:xfrm>
              <a:off x="6781800" y="2971800"/>
              <a:ext cx="0" cy="2514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00700" y="2362200"/>
              <a:ext cx="838200" cy="707886"/>
            </a:xfrm>
            <a:prstGeom prst="rect">
              <a:avLst/>
            </a:prstGeom>
            <a:noFill/>
          </p:spPr>
          <p:txBody>
            <a:bodyPr wrap="square" rtlCol="0">
              <a:spAutoFit/>
            </a:bodyPr>
            <a:lstStyle/>
            <a:p>
              <a:pPr algn="ctr"/>
              <a:r>
                <a:rPr lang="en-US" sz="4000" dirty="0" smtClean="0"/>
                <a:t>A</a:t>
              </a:r>
              <a:endParaRPr lang="en-US" sz="4000" dirty="0"/>
            </a:p>
          </p:txBody>
        </p:sp>
        <p:sp>
          <p:nvSpPr>
            <p:cNvPr id="9" name="TextBox 8"/>
            <p:cNvSpPr txBox="1"/>
            <p:nvPr/>
          </p:nvSpPr>
          <p:spPr>
            <a:xfrm>
              <a:off x="7068671" y="2362200"/>
              <a:ext cx="838200" cy="707886"/>
            </a:xfrm>
            <a:prstGeom prst="rect">
              <a:avLst/>
            </a:prstGeom>
            <a:noFill/>
          </p:spPr>
          <p:txBody>
            <a:bodyPr wrap="square" rtlCol="0">
              <a:spAutoFit/>
            </a:bodyPr>
            <a:lstStyle/>
            <a:p>
              <a:pPr algn="ctr"/>
              <a:r>
                <a:rPr lang="en-US" sz="4000" dirty="0" smtClean="0"/>
                <a:t>O</a:t>
              </a:r>
              <a:endParaRPr lang="en-US" sz="4000" dirty="0"/>
            </a:p>
          </p:txBody>
        </p:sp>
        <p:sp>
          <p:nvSpPr>
            <p:cNvPr id="10" name="TextBox 9"/>
            <p:cNvSpPr txBox="1"/>
            <p:nvPr/>
          </p:nvSpPr>
          <p:spPr>
            <a:xfrm>
              <a:off x="4343400" y="4495800"/>
              <a:ext cx="838200" cy="707886"/>
            </a:xfrm>
            <a:prstGeom prst="rect">
              <a:avLst/>
            </a:prstGeom>
            <a:noFill/>
          </p:spPr>
          <p:txBody>
            <a:bodyPr wrap="square" rtlCol="0">
              <a:spAutoFit/>
            </a:bodyPr>
            <a:lstStyle/>
            <a:p>
              <a:pPr algn="ctr"/>
              <a:r>
                <a:rPr lang="en-US" sz="4000" dirty="0" smtClean="0"/>
                <a:t>O</a:t>
              </a:r>
              <a:endParaRPr lang="en-US" sz="4000" dirty="0"/>
            </a:p>
          </p:txBody>
        </p:sp>
        <p:sp>
          <p:nvSpPr>
            <p:cNvPr id="11" name="TextBox 10"/>
            <p:cNvSpPr txBox="1"/>
            <p:nvPr/>
          </p:nvSpPr>
          <p:spPr>
            <a:xfrm>
              <a:off x="4343400" y="3254514"/>
              <a:ext cx="838200" cy="707886"/>
            </a:xfrm>
            <a:prstGeom prst="rect">
              <a:avLst/>
            </a:prstGeom>
            <a:noFill/>
          </p:spPr>
          <p:txBody>
            <a:bodyPr wrap="square" rtlCol="0">
              <a:spAutoFit/>
            </a:bodyPr>
            <a:lstStyle/>
            <a:p>
              <a:pPr algn="ctr"/>
              <a:r>
                <a:rPr lang="en-US" sz="4000" dirty="0" smtClean="0"/>
                <a:t>B</a:t>
              </a:r>
              <a:endParaRPr lang="en-US" sz="4000" dirty="0"/>
            </a:p>
          </p:txBody>
        </p:sp>
      </p:grpSp>
      <p:sp>
        <p:nvSpPr>
          <p:cNvPr id="14" name="TextBox 13"/>
          <p:cNvSpPr txBox="1"/>
          <p:nvPr/>
        </p:nvSpPr>
        <p:spPr>
          <a:xfrm>
            <a:off x="5600700" y="3254514"/>
            <a:ext cx="838200" cy="707886"/>
          </a:xfrm>
          <a:prstGeom prst="rect">
            <a:avLst/>
          </a:prstGeom>
          <a:noFill/>
        </p:spPr>
        <p:txBody>
          <a:bodyPr wrap="square" rtlCol="0">
            <a:spAutoFit/>
          </a:bodyPr>
          <a:lstStyle/>
          <a:p>
            <a:pPr algn="ctr"/>
            <a:r>
              <a:rPr lang="en-US" sz="4000" dirty="0" smtClean="0"/>
              <a:t>AB</a:t>
            </a:r>
            <a:endParaRPr lang="en-US" sz="4000" dirty="0"/>
          </a:p>
        </p:txBody>
      </p:sp>
      <p:sp>
        <p:nvSpPr>
          <p:cNvPr id="15" name="TextBox 14"/>
          <p:cNvSpPr txBox="1"/>
          <p:nvPr/>
        </p:nvSpPr>
        <p:spPr>
          <a:xfrm>
            <a:off x="7068671" y="3272443"/>
            <a:ext cx="838200" cy="707886"/>
          </a:xfrm>
          <a:prstGeom prst="rect">
            <a:avLst/>
          </a:prstGeom>
          <a:noFill/>
        </p:spPr>
        <p:txBody>
          <a:bodyPr wrap="square" rtlCol="0">
            <a:spAutoFit/>
          </a:bodyPr>
          <a:lstStyle/>
          <a:p>
            <a:pPr algn="ctr"/>
            <a:r>
              <a:rPr lang="en-US" sz="4000" dirty="0" smtClean="0"/>
              <a:t>BO</a:t>
            </a:r>
            <a:endParaRPr lang="en-US" sz="4000" dirty="0"/>
          </a:p>
        </p:txBody>
      </p:sp>
      <p:sp>
        <p:nvSpPr>
          <p:cNvPr id="16" name="TextBox 15"/>
          <p:cNvSpPr txBox="1"/>
          <p:nvPr/>
        </p:nvSpPr>
        <p:spPr>
          <a:xfrm>
            <a:off x="7129182" y="4504765"/>
            <a:ext cx="1024217" cy="707886"/>
          </a:xfrm>
          <a:prstGeom prst="rect">
            <a:avLst/>
          </a:prstGeom>
          <a:noFill/>
        </p:spPr>
        <p:txBody>
          <a:bodyPr wrap="square" rtlCol="0">
            <a:spAutoFit/>
          </a:bodyPr>
          <a:lstStyle/>
          <a:p>
            <a:pPr algn="ctr"/>
            <a:r>
              <a:rPr lang="en-US" sz="4000" dirty="0" smtClean="0"/>
              <a:t>OO</a:t>
            </a:r>
            <a:endParaRPr lang="en-US" sz="4000" dirty="0"/>
          </a:p>
        </p:txBody>
      </p:sp>
      <p:sp>
        <p:nvSpPr>
          <p:cNvPr id="17" name="TextBox 16"/>
          <p:cNvSpPr txBox="1"/>
          <p:nvPr/>
        </p:nvSpPr>
        <p:spPr>
          <a:xfrm>
            <a:off x="5690347" y="4464098"/>
            <a:ext cx="838200" cy="707886"/>
          </a:xfrm>
          <a:prstGeom prst="rect">
            <a:avLst/>
          </a:prstGeom>
          <a:noFill/>
        </p:spPr>
        <p:txBody>
          <a:bodyPr wrap="square" rtlCol="0">
            <a:spAutoFit/>
          </a:bodyPr>
          <a:lstStyle/>
          <a:p>
            <a:pPr algn="ctr"/>
            <a:r>
              <a:rPr lang="en-US" sz="4000" dirty="0" smtClean="0"/>
              <a:t>AO</a:t>
            </a:r>
            <a:endParaRPr lang="en-US" sz="4000" dirty="0"/>
          </a:p>
        </p:txBody>
      </p:sp>
    </p:spTree>
    <p:extLst>
      <p:ext uri="{BB962C8B-B14F-4D97-AF65-F5344CB8AC3E}">
        <p14:creationId xmlns:p14="http://schemas.microsoft.com/office/powerpoint/2010/main" val="1920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Evaluation</a:t>
            </a:r>
            <a:endParaRPr lang="en-US" b="1" dirty="0">
              <a:latin typeface="Curlz MT" panose="04040404050702020202" pitchFamily="82" charset="0"/>
            </a:endParaRPr>
          </a:p>
        </p:txBody>
      </p:sp>
      <p:sp>
        <p:nvSpPr>
          <p:cNvPr id="3" name="Content Placeholder 2"/>
          <p:cNvSpPr>
            <a:spLocks noGrp="1"/>
          </p:cNvSpPr>
          <p:nvPr>
            <p:ph idx="1"/>
          </p:nvPr>
        </p:nvSpPr>
        <p:spPr/>
        <p:txBody>
          <a:bodyPr/>
          <a:lstStyle/>
          <a:p>
            <a:pPr marL="0" indent="0">
              <a:buNone/>
            </a:pPr>
            <a:r>
              <a:rPr lang="en-US" dirty="0" smtClean="0"/>
              <a:t>Complete the post-test!</a:t>
            </a:r>
            <a:endParaRPr lang="en-US" dirty="0"/>
          </a:p>
        </p:txBody>
      </p:sp>
    </p:spTree>
    <p:extLst>
      <p:ext uri="{BB962C8B-B14F-4D97-AF65-F5344CB8AC3E}">
        <p14:creationId xmlns:p14="http://schemas.microsoft.com/office/powerpoint/2010/main" val="2639766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urlz MT" panose="04040404050702020202" pitchFamily="82" charset="0"/>
              </a:rPr>
              <a:t>Engage!</a:t>
            </a:r>
            <a:endParaRPr lang="en-US" sz="4800" b="1" dirty="0">
              <a:latin typeface="Curlz MT" panose="04040404050702020202" pitchFamily="82" charset="0"/>
            </a:endParaRPr>
          </a:p>
        </p:txBody>
      </p:sp>
      <p:sp>
        <p:nvSpPr>
          <p:cNvPr id="3" name="Content Placeholder 2"/>
          <p:cNvSpPr>
            <a:spLocks noGrp="1"/>
          </p:cNvSpPr>
          <p:nvPr>
            <p:ph idx="1"/>
          </p:nvPr>
        </p:nvSpPr>
        <p:spPr>
          <a:ln w="19050">
            <a:solidFill>
              <a:schemeClr val="tx1"/>
            </a:solidFill>
          </a:ln>
        </p:spPr>
        <p:txBody>
          <a:bodyPr/>
          <a:lstStyle/>
          <a:p>
            <a:r>
              <a:rPr lang="en-US" dirty="0" smtClean="0"/>
              <a:t>Get two Post-It® notes</a:t>
            </a:r>
          </a:p>
          <a:p>
            <a:r>
              <a:rPr lang="en-US" dirty="0" smtClean="0"/>
              <a:t>Clasp your hands together.  Which thumb is on the top, the right or the left?  Write this on Post-It® #1.</a:t>
            </a:r>
          </a:p>
          <a:p>
            <a:r>
              <a:rPr lang="en-US" dirty="0" smtClean="0"/>
              <a:t>Are you right-handed or left-handed?  Write this info on Post-It® #2.</a:t>
            </a:r>
          </a:p>
          <a:p>
            <a:r>
              <a:rPr lang="en-US" dirty="0" smtClean="0"/>
              <a:t>Post your notes on the chart at the front of the room.</a:t>
            </a:r>
            <a:endParaRPr lang="en-US" dirty="0"/>
          </a:p>
        </p:txBody>
      </p:sp>
      <p:pic>
        <p:nvPicPr>
          <p:cNvPr id="2050" name="Picture 2" descr="C:\Users\tlw0080\AppData\Local\Microsoft\Windows\Temporary Internet Files\Content.IE5\6QHTS3TD\MC9004417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868988">
            <a:off x="1416105" y="-11029"/>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tlw0080\AppData\Local\Microsoft\Windows\Temporary Internet Files\Content.IE5\6QHTS3TD\MC9004417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43400" flipH="1">
            <a:off x="5982287" y="136"/>
            <a:ext cx="1581119"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latin typeface="Curlz MT" panose="04040404050702020202" pitchFamily="82" charset="0"/>
              </a:rPr>
              <a:t>Explore!</a:t>
            </a:r>
            <a:endParaRPr lang="en-US" sz="4800" b="1" dirty="0">
              <a:latin typeface="Curlz MT" panose="04040404050702020202" pitchFamily="82" charset="0"/>
            </a:endParaRPr>
          </a:p>
        </p:txBody>
      </p:sp>
      <p:sp>
        <p:nvSpPr>
          <p:cNvPr id="3" name="Content Placeholder 2"/>
          <p:cNvSpPr>
            <a:spLocks noGrp="1"/>
          </p:cNvSpPr>
          <p:nvPr>
            <p:ph idx="1"/>
          </p:nvPr>
        </p:nvSpPr>
        <p:spPr>
          <a:ln w="12700">
            <a:solidFill>
              <a:schemeClr val="tx1"/>
            </a:solidFill>
          </a:ln>
        </p:spPr>
        <p:txBody>
          <a:bodyPr/>
          <a:lstStyle/>
          <a:p>
            <a:r>
              <a:rPr lang="en-US" dirty="0" smtClean="0"/>
              <a:t>Dragon Genetics Worksheet #3A:  “Do Your Ears Hang Low?”</a:t>
            </a:r>
          </a:p>
          <a:p>
            <a:r>
              <a:rPr lang="en-US" dirty="0" smtClean="0"/>
              <a:t>SBT paper</a:t>
            </a:r>
          </a:p>
          <a:p>
            <a:r>
              <a:rPr lang="en-US" dirty="0" smtClean="0"/>
              <a:t>Finish the remainder of the table, filling in only the first column (10 minutes)</a:t>
            </a:r>
          </a:p>
          <a:p>
            <a:r>
              <a:rPr lang="en-US" dirty="0" smtClean="0"/>
              <a:t>When you finish, go to the class chart and place a tic mark in the proper column for each trait.</a:t>
            </a:r>
            <a:endParaRPr lang="en-US" dirty="0"/>
          </a:p>
        </p:txBody>
      </p:sp>
    </p:spTree>
    <p:extLst>
      <p:ext uri="{BB962C8B-B14F-4D97-AF65-F5344CB8AC3E}">
        <p14:creationId xmlns:p14="http://schemas.microsoft.com/office/powerpoint/2010/main" val="131581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Explore!</a:t>
            </a:r>
            <a:endParaRPr lang="en-US" dirty="0"/>
          </a:p>
        </p:txBody>
      </p:sp>
      <p:sp>
        <p:nvSpPr>
          <p:cNvPr id="3" name="Content Placeholder 2"/>
          <p:cNvSpPr>
            <a:spLocks noGrp="1"/>
          </p:cNvSpPr>
          <p:nvPr>
            <p:ph idx="1"/>
          </p:nvPr>
        </p:nvSpPr>
        <p:spPr>
          <a:xfrm>
            <a:off x="381000" y="1600200"/>
            <a:ext cx="8229600" cy="5029200"/>
          </a:xfrm>
        </p:spPr>
        <p:txBody>
          <a:bodyPr>
            <a:normAutofit lnSpcReduction="10000"/>
          </a:bodyPr>
          <a:lstStyle/>
          <a:p>
            <a:pPr marL="0" indent="0">
              <a:buNone/>
            </a:pPr>
            <a:r>
              <a:rPr lang="en-US" b="1" dirty="0" smtClean="0"/>
              <a:t>New vocabulary</a:t>
            </a:r>
            <a:r>
              <a:rPr lang="en-US" dirty="0" smtClean="0"/>
              <a:t>:</a:t>
            </a:r>
          </a:p>
          <a:p>
            <a:pPr marL="0" indent="0">
              <a:buNone/>
            </a:pPr>
            <a:r>
              <a:rPr lang="en-US" sz="3200" b="1" dirty="0" smtClean="0"/>
              <a:t>Dominant</a:t>
            </a:r>
            <a:endParaRPr lang="en-US" dirty="0"/>
          </a:p>
          <a:p>
            <a:pPr marL="0" indent="0">
              <a:buNone/>
            </a:pPr>
            <a:r>
              <a:rPr lang="en-US" sz="3200" dirty="0" smtClean="0">
                <a:solidFill>
                  <a:srgbClr val="FF0000"/>
                </a:solidFill>
              </a:rPr>
              <a:t>form of a trait that will be expressed if an allele for the trait is present</a:t>
            </a:r>
          </a:p>
          <a:p>
            <a:pPr marL="0" indent="0">
              <a:buNone/>
            </a:pPr>
            <a:r>
              <a:rPr lang="en-US" sz="3200" b="1" dirty="0" smtClean="0"/>
              <a:t>Recessive</a:t>
            </a:r>
            <a:endParaRPr lang="en-US" dirty="0"/>
          </a:p>
          <a:p>
            <a:pPr marL="0" indent="0">
              <a:buNone/>
            </a:pPr>
            <a:r>
              <a:rPr lang="en-US" sz="3200" dirty="0" smtClean="0">
                <a:solidFill>
                  <a:srgbClr val="FF0000"/>
                </a:solidFill>
              </a:rPr>
              <a:t>form of a trait that will be expressed only in the absence of a dominant allele</a:t>
            </a:r>
          </a:p>
          <a:p>
            <a:pPr marL="0" indent="0">
              <a:buNone/>
            </a:pPr>
            <a:r>
              <a:rPr lang="en-US" sz="3200" b="1" dirty="0" smtClean="0"/>
              <a:t>Phenotype</a:t>
            </a:r>
            <a:endParaRPr lang="en-US" dirty="0"/>
          </a:p>
          <a:p>
            <a:pPr marL="0" indent="0">
              <a:buNone/>
            </a:pPr>
            <a:r>
              <a:rPr lang="en-US" sz="3200" dirty="0" smtClean="0">
                <a:solidFill>
                  <a:srgbClr val="FF0000"/>
                </a:solidFill>
              </a:rPr>
              <a:t>Appearance; physical expression of a trait.</a:t>
            </a:r>
            <a:r>
              <a:rPr lang="en-US" sz="3200" dirty="0" smtClean="0"/>
              <a:t> </a:t>
            </a:r>
            <a:endParaRPr lang="en-US" sz="3200" dirty="0"/>
          </a:p>
        </p:txBody>
      </p:sp>
    </p:spTree>
    <p:extLst>
      <p:ext uri="{BB962C8B-B14F-4D97-AF65-F5344CB8AC3E}">
        <p14:creationId xmlns:p14="http://schemas.microsoft.com/office/powerpoint/2010/main" val="1175872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Explore!</a:t>
            </a:r>
            <a:endParaRPr lang="en-US" dirty="0"/>
          </a:p>
        </p:txBody>
      </p:sp>
      <p:sp>
        <p:nvSpPr>
          <p:cNvPr id="3" name="Content Placeholder 2"/>
          <p:cNvSpPr>
            <a:spLocks noGrp="1"/>
          </p:cNvSpPr>
          <p:nvPr>
            <p:ph idx="1"/>
          </p:nvPr>
        </p:nvSpPr>
        <p:spPr>
          <a:xfrm>
            <a:off x="533400" y="1371601"/>
            <a:ext cx="5486400" cy="1981200"/>
          </a:xfrm>
        </p:spPr>
        <p:txBody>
          <a:bodyPr>
            <a:normAutofit/>
          </a:bodyPr>
          <a:lstStyle/>
          <a:p>
            <a:pPr marL="0" indent="0">
              <a:buNone/>
            </a:pPr>
            <a:r>
              <a:rPr lang="en-US" sz="3600" b="1" dirty="0" err="1" smtClean="0"/>
              <a:t>Polydactyly</a:t>
            </a:r>
            <a:r>
              <a:rPr lang="en-US" sz="3600" dirty="0" smtClean="0"/>
              <a:t>:  </a:t>
            </a:r>
          </a:p>
          <a:p>
            <a:pPr marL="0" indent="0">
              <a:buNone/>
            </a:pPr>
            <a:r>
              <a:rPr lang="en-US" sz="3600" dirty="0" smtClean="0"/>
              <a:t>The presence of more than five fingers or toes.  </a:t>
            </a:r>
            <a:endParaRPr lang="en-US" sz="3600" dirty="0"/>
          </a:p>
        </p:txBody>
      </p:sp>
      <p:grpSp>
        <p:nvGrpSpPr>
          <p:cNvPr id="4" name="Group 3"/>
          <p:cNvGrpSpPr/>
          <p:nvPr/>
        </p:nvGrpSpPr>
        <p:grpSpPr>
          <a:xfrm>
            <a:off x="381000" y="2514600"/>
            <a:ext cx="8534400" cy="3962400"/>
            <a:chOff x="381000" y="2514600"/>
            <a:chExt cx="8534400" cy="396240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2514600"/>
              <a:ext cx="2743200" cy="20574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2341" y="3581400"/>
              <a:ext cx="2677459" cy="20080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664529"/>
              <a:ext cx="2819400" cy="18124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grpSp>
      <p:sp>
        <p:nvSpPr>
          <p:cNvPr id="5" name="TextBox 4"/>
          <p:cNvSpPr txBox="1"/>
          <p:nvPr/>
        </p:nvSpPr>
        <p:spPr>
          <a:xfrm>
            <a:off x="3467100" y="6019800"/>
            <a:ext cx="5410200" cy="646331"/>
          </a:xfrm>
          <a:prstGeom prst="rect">
            <a:avLst/>
          </a:prstGeom>
          <a:noFill/>
        </p:spPr>
        <p:txBody>
          <a:bodyPr wrap="square" rtlCol="0">
            <a:spAutoFit/>
          </a:bodyPr>
          <a:lstStyle/>
          <a:p>
            <a:r>
              <a:rPr lang="en-US" sz="3600" dirty="0" smtClean="0"/>
              <a:t>Occurs about 1/750 births</a:t>
            </a:r>
            <a:endParaRPr lang="en-US" sz="3600" dirty="0"/>
          </a:p>
        </p:txBody>
      </p:sp>
    </p:spTree>
    <p:extLst>
      <p:ext uri="{BB962C8B-B14F-4D97-AF65-F5344CB8AC3E}">
        <p14:creationId xmlns:p14="http://schemas.microsoft.com/office/powerpoint/2010/main" val="425637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Explain!</a:t>
            </a:r>
            <a:endParaRPr lang="en-US" b="1" dirty="0">
              <a:latin typeface="Curlz MT" panose="04040404050702020202" pitchFamily="82" charset="0"/>
            </a:endParaRPr>
          </a:p>
        </p:txBody>
      </p:sp>
      <p:sp>
        <p:nvSpPr>
          <p:cNvPr id="3" name="Content Placeholder 2"/>
          <p:cNvSpPr>
            <a:spLocks noGrp="1"/>
          </p:cNvSpPr>
          <p:nvPr>
            <p:ph idx="1"/>
          </p:nvPr>
        </p:nvSpPr>
        <p:spPr>
          <a:xfrm>
            <a:off x="457200" y="1600200"/>
            <a:ext cx="8229600" cy="4876800"/>
          </a:xfrm>
        </p:spPr>
        <p:txBody>
          <a:bodyPr/>
          <a:lstStyle/>
          <a:p>
            <a:pPr marL="0" indent="0">
              <a:buNone/>
            </a:pPr>
            <a:r>
              <a:rPr lang="en-US" b="1" dirty="0" smtClean="0"/>
              <a:t>Handout:  “I’m All Keyed Up!”  </a:t>
            </a:r>
          </a:p>
          <a:p>
            <a:pPr marL="0" indent="0">
              <a:buNone/>
            </a:pPr>
            <a:r>
              <a:rPr lang="en-US" dirty="0" smtClean="0"/>
              <a:t>What do upper-case letters represent?</a:t>
            </a:r>
          </a:p>
          <a:p>
            <a:pPr marL="0" indent="0">
              <a:buNone/>
            </a:pPr>
            <a:r>
              <a:rPr lang="en-US" dirty="0"/>
              <a:t>	</a:t>
            </a:r>
            <a:r>
              <a:rPr lang="en-US" b="1" dirty="0" smtClean="0">
                <a:solidFill>
                  <a:srgbClr val="FF0000"/>
                </a:solidFill>
              </a:rPr>
              <a:t>dominant alleles (genes)</a:t>
            </a:r>
          </a:p>
          <a:p>
            <a:pPr marL="0" indent="0">
              <a:buNone/>
            </a:pPr>
            <a:r>
              <a:rPr lang="en-US" dirty="0" smtClean="0"/>
              <a:t>What do small-case letters represent?</a:t>
            </a:r>
          </a:p>
          <a:p>
            <a:pPr marL="0" indent="0">
              <a:buNone/>
            </a:pPr>
            <a:r>
              <a:rPr lang="en-US" dirty="0"/>
              <a:t>	</a:t>
            </a:r>
            <a:r>
              <a:rPr lang="en-US" b="1" dirty="0" smtClean="0">
                <a:solidFill>
                  <a:srgbClr val="FF0000"/>
                </a:solidFill>
              </a:rPr>
              <a:t>recessive alleles</a:t>
            </a:r>
          </a:p>
          <a:p>
            <a:pPr marL="0" indent="0">
              <a:buNone/>
            </a:pPr>
            <a:r>
              <a:rPr lang="en-US" dirty="0" smtClean="0"/>
              <a:t>How do we inherit our alleles?</a:t>
            </a:r>
          </a:p>
          <a:p>
            <a:pPr marL="0" indent="0">
              <a:buNone/>
            </a:pPr>
            <a:r>
              <a:rPr lang="en-US" dirty="0"/>
              <a:t>	</a:t>
            </a:r>
            <a:r>
              <a:rPr lang="en-US" b="1" dirty="0" smtClean="0">
                <a:solidFill>
                  <a:srgbClr val="FF0000"/>
                </a:solidFill>
              </a:rPr>
              <a:t>from our parents</a:t>
            </a:r>
            <a:endParaRPr lang="en-US" b="1" dirty="0">
              <a:solidFill>
                <a:srgbClr val="FF0000"/>
              </a:solidFill>
            </a:endParaRPr>
          </a:p>
        </p:txBody>
      </p:sp>
    </p:spTree>
    <p:extLst>
      <p:ext uri="{BB962C8B-B14F-4D97-AF65-F5344CB8AC3E}">
        <p14:creationId xmlns:p14="http://schemas.microsoft.com/office/powerpoint/2010/main" val="2810315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Explain!</a:t>
            </a:r>
            <a:endParaRPr lang="en-US" b="1" dirty="0">
              <a:latin typeface="Curlz MT" panose="04040404050702020202" pitchFamily="82" charset="0"/>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t>Handout #2: “Would Someone Please Take Charge?”</a:t>
            </a:r>
          </a:p>
          <a:p>
            <a:pPr marL="0" indent="0">
              <a:buNone/>
            </a:pPr>
            <a:endParaRPr lang="en-US" b="1" dirty="0" smtClean="0"/>
          </a:p>
          <a:p>
            <a:pPr marL="0" indent="0">
              <a:buNone/>
            </a:pPr>
            <a:r>
              <a:rPr lang="en-US" b="1" dirty="0">
                <a:solidFill>
                  <a:srgbClr val="7030A0"/>
                </a:solidFill>
              </a:rPr>
              <a:t>m</a:t>
            </a:r>
            <a:r>
              <a:rPr lang="en-US" b="1" dirty="0" smtClean="0">
                <a:solidFill>
                  <a:srgbClr val="7030A0"/>
                </a:solidFill>
              </a:rPr>
              <a:t>ono</a:t>
            </a:r>
            <a:r>
              <a:rPr lang="en-US" b="1" dirty="0" smtClean="0"/>
              <a:t>hybrid cross</a:t>
            </a:r>
          </a:p>
          <a:p>
            <a:pPr marL="0" indent="0">
              <a:buNone/>
            </a:pPr>
            <a:r>
              <a:rPr lang="en-US" b="1" dirty="0">
                <a:solidFill>
                  <a:srgbClr val="FF0000"/>
                </a:solidFill>
              </a:rPr>
              <a:t> </a:t>
            </a:r>
            <a:r>
              <a:rPr lang="en-US" b="1" dirty="0" smtClean="0">
                <a:solidFill>
                  <a:srgbClr val="FF0000"/>
                </a:solidFill>
              </a:rPr>
              <a:t>    cross involving traits that have only 2 alleles</a:t>
            </a:r>
          </a:p>
          <a:p>
            <a:pPr marL="0" indent="0">
              <a:buNone/>
            </a:pPr>
            <a:r>
              <a:rPr lang="en-US" b="1" dirty="0"/>
              <a:t>g</a:t>
            </a:r>
            <a:r>
              <a:rPr lang="en-US" b="1" dirty="0" smtClean="0"/>
              <a:t>enotype</a:t>
            </a:r>
          </a:p>
          <a:p>
            <a:pPr marL="0" indent="0">
              <a:buNone/>
            </a:pPr>
            <a:r>
              <a:rPr lang="en-US" b="1" dirty="0"/>
              <a:t> </a:t>
            </a:r>
            <a:r>
              <a:rPr lang="en-US" b="1" dirty="0" smtClean="0"/>
              <a:t>    </a:t>
            </a:r>
            <a:r>
              <a:rPr lang="en-US" b="1" dirty="0" smtClean="0">
                <a:solidFill>
                  <a:srgbClr val="FF0000"/>
                </a:solidFill>
              </a:rPr>
              <a:t>the actual alleles for a trait (ex:  </a:t>
            </a:r>
            <a:r>
              <a:rPr lang="en-US" b="1" dirty="0" err="1" smtClean="0">
                <a:solidFill>
                  <a:srgbClr val="FF0000"/>
                </a:solidFill>
              </a:rPr>
              <a:t>Ff</a:t>
            </a:r>
            <a:r>
              <a:rPr lang="en-US" b="1" dirty="0" smtClean="0">
                <a:solidFill>
                  <a:srgbClr val="FF0000"/>
                </a:solidFill>
              </a:rPr>
              <a:t>, FF, </a:t>
            </a:r>
            <a:r>
              <a:rPr lang="en-US" b="1" dirty="0" err="1" smtClean="0">
                <a:solidFill>
                  <a:srgbClr val="FF0000"/>
                </a:solidFill>
              </a:rPr>
              <a:t>ff</a:t>
            </a:r>
            <a:r>
              <a:rPr lang="en-US" b="1" dirty="0" smtClean="0">
                <a:solidFill>
                  <a:srgbClr val="FF0000"/>
                </a:solidFill>
              </a:rPr>
              <a:t>)</a:t>
            </a:r>
            <a:endParaRPr lang="en-US" b="1" dirty="0" smtClean="0"/>
          </a:p>
          <a:p>
            <a:pPr marL="0" indent="0">
              <a:buNone/>
            </a:pPr>
            <a:r>
              <a:rPr lang="en-US" b="1" dirty="0">
                <a:solidFill>
                  <a:srgbClr val="FF0000"/>
                </a:solidFill>
              </a:rPr>
              <a:t> </a:t>
            </a:r>
            <a:r>
              <a:rPr lang="en-US" b="1" dirty="0" smtClean="0">
                <a:solidFill>
                  <a:srgbClr val="FF0000"/>
                </a:solidFill>
              </a:rPr>
              <a:t>    </a:t>
            </a:r>
            <a:endParaRPr lang="en-US" b="1" dirty="0">
              <a:solidFill>
                <a:srgbClr val="FF0000"/>
              </a:solidFill>
            </a:endParaRPr>
          </a:p>
        </p:txBody>
      </p:sp>
    </p:spTree>
    <p:extLst>
      <p:ext uri="{BB962C8B-B14F-4D97-AF65-F5344CB8AC3E}">
        <p14:creationId xmlns:p14="http://schemas.microsoft.com/office/powerpoint/2010/main" val="140452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Explain!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Homozygous</a:t>
            </a:r>
          </a:p>
          <a:p>
            <a:pPr marL="0" indent="0">
              <a:buNone/>
            </a:pPr>
            <a:r>
              <a:rPr lang="en-US" dirty="0"/>
              <a:t> </a:t>
            </a:r>
            <a:r>
              <a:rPr lang="en-US" dirty="0" smtClean="0"/>
              <a:t>    </a:t>
            </a:r>
            <a:r>
              <a:rPr lang="en-US" b="1" dirty="0" smtClean="0">
                <a:solidFill>
                  <a:srgbClr val="FF0000"/>
                </a:solidFill>
              </a:rPr>
              <a:t>Two alleles that are identical (ex:  TT, </a:t>
            </a:r>
            <a:r>
              <a:rPr lang="en-US" b="1" dirty="0" err="1" smtClean="0">
                <a:solidFill>
                  <a:srgbClr val="FF0000"/>
                </a:solidFill>
              </a:rPr>
              <a:t>tt</a:t>
            </a:r>
            <a:r>
              <a:rPr lang="en-US" b="1" dirty="0" smtClean="0">
                <a:solidFill>
                  <a:srgbClr val="FF0000"/>
                </a:solidFill>
              </a:rPr>
              <a:t>)</a:t>
            </a:r>
          </a:p>
          <a:p>
            <a:pPr marL="0" indent="0">
              <a:buNone/>
            </a:pPr>
            <a:r>
              <a:rPr lang="en-US" b="1" dirty="0">
                <a:solidFill>
                  <a:srgbClr val="FF0000"/>
                </a:solidFill>
              </a:rPr>
              <a:t> </a:t>
            </a:r>
            <a:r>
              <a:rPr lang="en-US" b="1" dirty="0" smtClean="0">
                <a:solidFill>
                  <a:srgbClr val="FF0000"/>
                </a:solidFill>
              </a:rPr>
              <a:t>    </a:t>
            </a:r>
            <a:r>
              <a:rPr lang="en-US" b="1" dirty="0" smtClean="0">
                <a:solidFill>
                  <a:srgbClr val="7030A0"/>
                </a:solidFill>
              </a:rPr>
              <a:t>homozygous dominant = TT</a:t>
            </a:r>
          </a:p>
          <a:p>
            <a:pPr marL="0" indent="0">
              <a:buNone/>
            </a:pPr>
            <a:r>
              <a:rPr lang="en-US" b="1" dirty="0">
                <a:solidFill>
                  <a:srgbClr val="7030A0"/>
                </a:solidFill>
              </a:rPr>
              <a:t> </a:t>
            </a:r>
            <a:r>
              <a:rPr lang="en-US" b="1" dirty="0" smtClean="0">
                <a:solidFill>
                  <a:srgbClr val="7030A0"/>
                </a:solidFill>
              </a:rPr>
              <a:t>    homozygous recessive = </a:t>
            </a:r>
            <a:r>
              <a:rPr lang="en-US" b="1" dirty="0" err="1" smtClean="0">
                <a:solidFill>
                  <a:srgbClr val="7030A0"/>
                </a:solidFill>
              </a:rPr>
              <a:t>tt</a:t>
            </a:r>
            <a:endParaRPr lang="en-US" b="1" dirty="0" smtClean="0">
              <a:solidFill>
                <a:srgbClr val="7030A0"/>
              </a:solidFill>
            </a:endParaRPr>
          </a:p>
          <a:p>
            <a:pPr marL="0" indent="0">
              <a:buNone/>
            </a:pPr>
            <a:r>
              <a:rPr lang="en-US" b="1" dirty="0" smtClean="0"/>
              <a:t>Heterozygous</a:t>
            </a:r>
          </a:p>
          <a:p>
            <a:pPr marL="0" indent="0">
              <a:buNone/>
            </a:pPr>
            <a:r>
              <a:rPr lang="en-US" dirty="0" smtClean="0"/>
              <a:t>     </a:t>
            </a:r>
            <a:r>
              <a:rPr lang="en-US" b="1" dirty="0" smtClean="0">
                <a:solidFill>
                  <a:srgbClr val="FF0000"/>
                </a:solidFill>
              </a:rPr>
              <a:t>Alleles for a trait are different (ex:  </a:t>
            </a:r>
            <a:r>
              <a:rPr lang="en-US" b="1" dirty="0" err="1" smtClean="0">
                <a:solidFill>
                  <a:srgbClr val="FF0000"/>
                </a:solidFill>
              </a:rPr>
              <a:t>Tt</a:t>
            </a:r>
            <a:r>
              <a:rPr lang="en-US" b="1" dirty="0" smtClean="0">
                <a:solidFill>
                  <a:srgbClr val="FF0000"/>
                </a:solidFill>
              </a:rPr>
              <a:t>)</a:t>
            </a:r>
          </a:p>
          <a:p>
            <a:pPr marL="0" indent="0">
              <a:buNone/>
            </a:pPr>
            <a:endParaRPr lang="en-US" b="1" dirty="0" smtClean="0">
              <a:solidFill>
                <a:srgbClr val="FF0000"/>
              </a:solidFill>
            </a:endParaRPr>
          </a:p>
          <a:p>
            <a:pPr marL="0" indent="0">
              <a:buNone/>
            </a:pPr>
            <a:r>
              <a:rPr lang="en-US" b="1" dirty="0" smtClean="0">
                <a:solidFill>
                  <a:srgbClr val="7030A0"/>
                </a:solidFill>
              </a:rPr>
              <a:t>Complete WS #2</a:t>
            </a:r>
            <a:endParaRPr lang="en-US" b="1" dirty="0">
              <a:solidFill>
                <a:srgbClr val="7030A0"/>
              </a:solidFill>
            </a:endParaRPr>
          </a:p>
        </p:txBody>
      </p:sp>
    </p:spTree>
    <p:extLst>
      <p:ext uri="{BB962C8B-B14F-4D97-AF65-F5344CB8AC3E}">
        <p14:creationId xmlns:p14="http://schemas.microsoft.com/office/powerpoint/2010/main" val="371789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urlz MT" panose="04040404050702020202" pitchFamily="82" charset="0"/>
              </a:rPr>
              <a:t>Explain!</a:t>
            </a:r>
            <a:endParaRPr lang="en-US" dirty="0"/>
          </a:p>
        </p:txBody>
      </p:sp>
      <p:sp>
        <p:nvSpPr>
          <p:cNvPr id="3" name="Content Placeholder 2"/>
          <p:cNvSpPr>
            <a:spLocks noGrp="1"/>
          </p:cNvSpPr>
          <p:nvPr>
            <p:ph idx="1"/>
          </p:nvPr>
        </p:nvSpPr>
        <p:spPr/>
        <p:txBody>
          <a:bodyPr/>
          <a:lstStyle/>
          <a:p>
            <a:pPr marL="0" indent="0">
              <a:buNone/>
            </a:pPr>
            <a:r>
              <a:rPr lang="en-US" dirty="0" smtClean="0"/>
              <a:t>Traits are encoded on cell structures called </a:t>
            </a:r>
            <a:r>
              <a:rPr lang="en-US" b="1" dirty="0" smtClean="0">
                <a:solidFill>
                  <a:srgbClr val="FF0000"/>
                </a:solidFill>
              </a:rPr>
              <a:t>chromosomes</a:t>
            </a:r>
            <a:r>
              <a:rPr lang="en-US" dirty="0" smtClean="0"/>
              <a:t>.</a:t>
            </a:r>
          </a:p>
          <a:p>
            <a:pPr marL="0" indent="0">
              <a:buNone/>
            </a:pPr>
            <a:r>
              <a:rPr lang="en-US" dirty="0" smtClean="0"/>
              <a:t>Humans have 46 autosomal chromosomes.</a:t>
            </a:r>
          </a:p>
          <a:p>
            <a:pPr marL="0" indent="0">
              <a:buNone/>
            </a:pPr>
            <a:r>
              <a:rPr lang="en-US" dirty="0"/>
              <a:t> </a:t>
            </a:r>
            <a:r>
              <a:rPr lang="en-US" dirty="0" smtClean="0"/>
              <a:t>    </a:t>
            </a:r>
            <a:r>
              <a:rPr lang="en-US" b="1" dirty="0" smtClean="0"/>
              <a:t>How many are contributed from Mom?  </a:t>
            </a:r>
          </a:p>
          <a:p>
            <a:pPr marL="0" indent="0">
              <a:buNone/>
            </a:pPr>
            <a:r>
              <a:rPr lang="en-US" b="1" dirty="0">
                <a:solidFill>
                  <a:srgbClr val="FF0000"/>
                </a:solidFill>
              </a:rPr>
              <a:t>	</a:t>
            </a:r>
            <a:r>
              <a:rPr lang="en-US" b="1" dirty="0" smtClean="0">
                <a:solidFill>
                  <a:srgbClr val="FF0000"/>
                </a:solidFill>
              </a:rPr>
              <a:t>23</a:t>
            </a:r>
          </a:p>
          <a:p>
            <a:pPr marL="0" indent="0">
              <a:buNone/>
            </a:pPr>
            <a:r>
              <a:rPr lang="en-US" b="1" dirty="0" smtClean="0"/>
              <a:t>     How many are contributed from Dad?   </a:t>
            </a:r>
          </a:p>
          <a:p>
            <a:pPr marL="0" indent="0">
              <a:buNone/>
            </a:pPr>
            <a:r>
              <a:rPr lang="en-US" b="1" dirty="0">
                <a:solidFill>
                  <a:srgbClr val="FF0000"/>
                </a:solidFill>
              </a:rPr>
              <a:t>	</a:t>
            </a:r>
            <a:r>
              <a:rPr lang="en-US" b="1" dirty="0" smtClean="0">
                <a:solidFill>
                  <a:srgbClr val="FF0000"/>
                </a:solidFill>
              </a:rPr>
              <a:t>23</a:t>
            </a:r>
            <a:endParaRPr lang="en-US" dirty="0">
              <a:solidFill>
                <a:srgbClr val="FF0000"/>
              </a:solidFill>
            </a:endParaRPr>
          </a:p>
        </p:txBody>
      </p:sp>
    </p:spTree>
    <p:extLst>
      <p:ext uri="{BB962C8B-B14F-4D97-AF65-F5344CB8AC3E}">
        <p14:creationId xmlns:p14="http://schemas.microsoft.com/office/powerpoint/2010/main" val="292926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TotalTime>
  <Words>582</Words>
  <Application>Microsoft Office PowerPoint</Application>
  <PresentationFormat>On-screen Show (4:3)</PresentationFormat>
  <Paragraphs>133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Dragon Genetics</vt:lpstr>
      <vt:lpstr>Engage!</vt:lpstr>
      <vt:lpstr>Explore!</vt:lpstr>
      <vt:lpstr>Explore!</vt:lpstr>
      <vt:lpstr>Explore!</vt:lpstr>
      <vt:lpstr>Explain!</vt:lpstr>
      <vt:lpstr>Explain!</vt:lpstr>
      <vt:lpstr>Explain!</vt:lpstr>
      <vt:lpstr>Explain!</vt:lpstr>
      <vt:lpstr>Explain!</vt:lpstr>
      <vt:lpstr>Elaboration- Dragon Genetics!</vt:lpstr>
      <vt:lpstr>Elaboration- Dragon Genetics!</vt:lpstr>
      <vt:lpstr>Elaboration- Dragon Genetics!</vt:lpstr>
      <vt:lpstr>Elaboration</vt:lpstr>
      <vt:lpstr>Elaboration</vt:lpstr>
      <vt:lpstr>Elaboration</vt:lpstr>
      <vt:lpstr>Evaluation</vt:lpstr>
    </vt:vector>
  </TitlesOfParts>
  <Company>University of North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Dragon Genetics</dc:title>
  <dc:creator>Walls, Teresa</dc:creator>
  <cp:lastModifiedBy>Pamela</cp:lastModifiedBy>
  <cp:revision>22</cp:revision>
  <dcterms:created xsi:type="dcterms:W3CDTF">2014-07-10T00:11:41Z</dcterms:created>
  <dcterms:modified xsi:type="dcterms:W3CDTF">2014-08-12T05:19:44Z</dcterms:modified>
</cp:coreProperties>
</file>