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3" r:id="rId12"/>
    <p:sldId id="266" r:id="rId13"/>
    <p:sldId id="274" r:id="rId14"/>
    <p:sldId id="267" r:id="rId15"/>
    <p:sldId id="268" r:id="rId16"/>
    <p:sldId id="272" r:id="rId17"/>
    <p:sldId id="269" r:id="rId18"/>
    <p:sldId id="271" r:id="rId19"/>
    <p:sldId id="275" r:id="rId20"/>
    <p:sldId id="276"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11" d="100"/>
          <a:sy n="111" d="100"/>
        </p:scale>
        <p:origin x="-1277" y="-19"/>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2EB98A-DA31-4DA1-BF76-14F599B1261E}" type="datetimeFigureOut">
              <a:rPr lang="en-US" smtClean="0"/>
              <a:t>7/24/2014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84D73-DD6E-4830-B1C0-7EC94569E8D0}" type="slidenum">
              <a:rPr lang="en-US" smtClean="0"/>
              <a:t>‹#›</a:t>
            </a:fld>
            <a:endParaRPr lang="en-US" dirty="0"/>
          </a:p>
        </p:txBody>
      </p:sp>
    </p:spTree>
    <p:extLst>
      <p:ext uri="{BB962C8B-B14F-4D97-AF65-F5344CB8AC3E}">
        <p14:creationId xmlns:p14="http://schemas.microsoft.com/office/powerpoint/2010/main" val="3957786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EB98A-DA31-4DA1-BF76-14F599B1261E}" type="datetimeFigureOut">
              <a:rPr lang="en-US" smtClean="0"/>
              <a:t>7/24/2014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84D73-DD6E-4830-B1C0-7EC94569E8D0}" type="slidenum">
              <a:rPr lang="en-US" smtClean="0"/>
              <a:t>‹#›</a:t>
            </a:fld>
            <a:endParaRPr lang="en-US" dirty="0"/>
          </a:p>
        </p:txBody>
      </p:sp>
    </p:spTree>
    <p:extLst>
      <p:ext uri="{BB962C8B-B14F-4D97-AF65-F5344CB8AC3E}">
        <p14:creationId xmlns:p14="http://schemas.microsoft.com/office/powerpoint/2010/main" val="57655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EB98A-DA31-4DA1-BF76-14F599B1261E}" type="datetimeFigureOut">
              <a:rPr lang="en-US" smtClean="0"/>
              <a:t>7/24/2014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84D73-DD6E-4830-B1C0-7EC94569E8D0}" type="slidenum">
              <a:rPr lang="en-US" smtClean="0"/>
              <a:t>‹#›</a:t>
            </a:fld>
            <a:endParaRPr lang="en-US" dirty="0"/>
          </a:p>
        </p:txBody>
      </p:sp>
    </p:spTree>
    <p:extLst>
      <p:ext uri="{BB962C8B-B14F-4D97-AF65-F5344CB8AC3E}">
        <p14:creationId xmlns:p14="http://schemas.microsoft.com/office/powerpoint/2010/main" val="265053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EB98A-DA31-4DA1-BF76-14F599B1261E}" type="datetimeFigureOut">
              <a:rPr lang="en-US" smtClean="0"/>
              <a:t>7/24/2014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84D73-DD6E-4830-B1C0-7EC94569E8D0}" type="slidenum">
              <a:rPr lang="en-US" smtClean="0"/>
              <a:t>‹#›</a:t>
            </a:fld>
            <a:endParaRPr lang="en-US" dirty="0"/>
          </a:p>
        </p:txBody>
      </p:sp>
    </p:spTree>
    <p:extLst>
      <p:ext uri="{BB962C8B-B14F-4D97-AF65-F5344CB8AC3E}">
        <p14:creationId xmlns:p14="http://schemas.microsoft.com/office/powerpoint/2010/main" val="28325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2EB98A-DA31-4DA1-BF76-14F599B1261E}" type="datetimeFigureOut">
              <a:rPr lang="en-US" smtClean="0"/>
              <a:t>7/24/2014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284D73-DD6E-4830-B1C0-7EC94569E8D0}" type="slidenum">
              <a:rPr lang="en-US" smtClean="0"/>
              <a:t>‹#›</a:t>
            </a:fld>
            <a:endParaRPr lang="en-US" dirty="0"/>
          </a:p>
        </p:txBody>
      </p:sp>
    </p:spTree>
    <p:extLst>
      <p:ext uri="{BB962C8B-B14F-4D97-AF65-F5344CB8AC3E}">
        <p14:creationId xmlns:p14="http://schemas.microsoft.com/office/powerpoint/2010/main" val="87837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2EB98A-DA31-4DA1-BF76-14F599B1261E}" type="datetimeFigureOut">
              <a:rPr lang="en-US" smtClean="0"/>
              <a:t>7/24/2014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284D73-DD6E-4830-B1C0-7EC94569E8D0}" type="slidenum">
              <a:rPr lang="en-US" smtClean="0"/>
              <a:t>‹#›</a:t>
            </a:fld>
            <a:endParaRPr lang="en-US" dirty="0"/>
          </a:p>
        </p:txBody>
      </p:sp>
    </p:spTree>
    <p:extLst>
      <p:ext uri="{BB962C8B-B14F-4D97-AF65-F5344CB8AC3E}">
        <p14:creationId xmlns:p14="http://schemas.microsoft.com/office/powerpoint/2010/main" val="1600696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2EB98A-DA31-4DA1-BF76-14F599B1261E}" type="datetimeFigureOut">
              <a:rPr lang="en-US" smtClean="0"/>
              <a:t>7/24/2014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284D73-DD6E-4830-B1C0-7EC94569E8D0}" type="slidenum">
              <a:rPr lang="en-US" smtClean="0"/>
              <a:t>‹#›</a:t>
            </a:fld>
            <a:endParaRPr lang="en-US" dirty="0"/>
          </a:p>
        </p:txBody>
      </p:sp>
    </p:spTree>
    <p:extLst>
      <p:ext uri="{BB962C8B-B14F-4D97-AF65-F5344CB8AC3E}">
        <p14:creationId xmlns:p14="http://schemas.microsoft.com/office/powerpoint/2010/main" val="112050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2EB98A-DA31-4DA1-BF76-14F599B1261E}" type="datetimeFigureOut">
              <a:rPr lang="en-US" smtClean="0"/>
              <a:t>7/24/2014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284D73-DD6E-4830-B1C0-7EC94569E8D0}" type="slidenum">
              <a:rPr lang="en-US" smtClean="0"/>
              <a:t>‹#›</a:t>
            </a:fld>
            <a:endParaRPr lang="en-US" dirty="0"/>
          </a:p>
        </p:txBody>
      </p:sp>
    </p:spTree>
    <p:extLst>
      <p:ext uri="{BB962C8B-B14F-4D97-AF65-F5344CB8AC3E}">
        <p14:creationId xmlns:p14="http://schemas.microsoft.com/office/powerpoint/2010/main" val="423601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2EB98A-DA31-4DA1-BF76-14F599B1261E}" type="datetimeFigureOut">
              <a:rPr lang="en-US" smtClean="0"/>
              <a:t>7/24/2014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284D73-DD6E-4830-B1C0-7EC94569E8D0}" type="slidenum">
              <a:rPr lang="en-US" smtClean="0"/>
              <a:t>‹#›</a:t>
            </a:fld>
            <a:endParaRPr lang="en-US" dirty="0"/>
          </a:p>
        </p:txBody>
      </p:sp>
    </p:spTree>
    <p:extLst>
      <p:ext uri="{BB962C8B-B14F-4D97-AF65-F5344CB8AC3E}">
        <p14:creationId xmlns:p14="http://schemas.microsoft.com/office/powerpoint/2010/main" val="4206199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2EB98A-DA31-4DA1-BF76-14F599B1261E}" type="datetimeFigureOut">
              <a:rPr lang="en-US" smtClean="0"/>
              <a:t>7/24/2014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284D73-DD6E-4830-B1C0-7EC94569E8D0}" type="slidenum">
              <a:rPr lang="en-US" smtClean="0"/>
              <a:t>‹#›</a:t>
            </a:fld>
            <a:endParaRPr lang="en-US" dirty="0"/>
          </a:p>
        </p:txBody>
      </p:sp>
    </p:spTree>
    <p:extLst>
      <p:ext uri="{BB962C8B-B14F-4D97-AF65-F5344CB8AC3E}">
        <p14:creationId xmlns:p14="http://schemas.microsoft.com/office/powerpoint/2010/main" val="4131982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2EB98A-DA31-4DA1-BF76-14F599B1261E}" type="datetimeFigureOut">
              <a:rPr lang="en-US" smtClean="0"/>
              <a:t>7/24/2014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284D73-DD6E-4830-B1C0-7EC94569E8D0}" type="slidenum">
              <a:rPr lang="en-US" smtClean="0"/>
              <a:t>‹#›</a:t>
            </a:fld>
            <a:endParaRPr lang="en-US" dirty="0"/>
          </a:p>
        </p:txBody>
      </p:sp>
    </p:spTree>
    <p:extLst>
      <p:ext uri="{BB962C8B-B14F-4D97-AF65-F5344CB8AC3E}">
        <p14:creationId xmlns:p14="http://schemas.microsoft.com/office/powerpoint/2010/main" val="2686036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EB98A-DA31-4DA1-BF76-14F599B1261E}" type="datetimeFigureOut">
              <a:rPr lang="en-US" smtClean="0"/>
              <a:t>7/24/2014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84D73-DD6E-4830-B1C0-7EC94569E8D0}" type="slidenum">
              <a:rPr lang="en-US" smtClean="0"/>
              <a:t>‹#›</a:t>
            </a:fld>
            <a:endParaRPr lang="en-US" dirty="0"/>
          </a:p>
        </p:txBody>
      </p:sp>
    </p:spTree>
    <p:extLst>
      <p:ext uri="{BB962C8B-B14F-4D97-AF65-F5344CB8AC3E}">
        <p14:creationId xmlns:p14="http://schemas.microsoft.com/office/powerpoint/2010/main" val="3520232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Word_Document1.docx"/></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package" Target="../embeddings/Microsoft_Word_Document2.doc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package" Target="../embeddings/Microsoft_Word_Document3.docx"/></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legacy.etap.org/demo/biology/lesson9/kep22.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951" y="1066800"/>
            <a:ext cx="7772400" cy="1470025"/>
          </a:xfrm>
        </p:spPr>
        <p:txBody>
          <a:bodyPr/>
          <a:lstStyle/>
          <a:p>
            <a:r>
              <a:rPr lang="en-US" dirty="0" smtClean="0"/>
              <a:t>Breaking Up Can be Easy to Do or Come Together Right Now</a:t>
            </a:r>
            <a:endParaRPr lang="en-US" dirty="0"/>
          </a:p>
        </p:txBody>
      </p:sp>
      <p:pic>
        <p:nvPicPr>
          <p:cNvPr id="4" name="Picture 3" descr="http://upload.wikimedia.org/wikipedia/commons/a/ae/GLO1_Homo_sapiens_small_fast.gif"/>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667000"/>
            <a:ext cx="4648200" cy="3352800"/>
          </a:xfrm>
          <a:prstGeom prst="rect">
            <a:avLst/>
          </a:prstGeom>
          <a:noFill/>
          <a:ln>
            <a:noFill/>
          </a:ln>
        </p:spPr>
      </p:pic>
    </p:spTree>
    <p:extLst>
      <p:ext uri="{BB962C8B-B14F-4D97-AF65-F5344CB8AC3E}">
        <p14:creationId xmlns:p14="http://schemas.microsoft.com/office/powerpoint/2010/main" val="1991597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7" y="152400"/>
            <a:ext cx="8229600" cy="1143000"/>
          </a:xfrm>
        </p:spPr>
        <p:txBody>
          <a:bodyPr>
            <a:normAutofit fontScale="90000"/>
          </a:bodyPr>
          <a:lstStyle/>
          <a:p>
            <a:r>
              <a:rPr lang="en-US" sz="6700" dirty="0">
                <a:sym typeface="Webdings"/>
              </a:rPr>
              <a:t></a:t>
            </a:r>
            <a:r>
              <a:rPr lang="en-US" sz="6700" dirty="0"/>
              <a:t>ELABORATE</a:t>
            </a:r>
            <a:r>
              <a:rPr lang="en-US" dirty="0"/>
              <a:t/>
            </a:r>
            <a:br>
              <a:rPr lang="en-US" dirty="0"/>
            </a:br>
            <a:endParaRPr lang="en-US" dirty="0"/>
          </a:p>
        </p:txBody>
      </p:sp>
      <p:sp>
        <p:nvSpPr>
          <p:cNvPr id="3" name="Content Placeholder 2"/>
          <p:cNvSpPr>
            <a:spLocks noGrp="1"/>
          </p:cNvSpPr>
          <p:nvPr>
            <p:ph idx="1"/>
          </p:nvPr>
        </p:nvSpPr>
        <p:spPr>
          <a:xfrm>
            <a:off x="477837" y="990600"/>
            <a:ext cx="8229600" cy="4525963"/>
          </a:xfrm>
        </p:spPr>
        <p:txBody>
          <a:bodyPr>
            <a:normAutofit fontScale="55000" lnSpcReduction="20000"/>
          </a:bodyPr>
          <a:lstStyle/>
          <a:p>
            <a:pPr lvl="0"/>
            <a:r>
              <a:rPr lang="en-US" dirty="0"/>
              <a:t>What happens when you pull on the molecule of lactose? </a:t>
            </a:r>
            <a:endParaRPr lang="en-US" dirty="0" smtClean="0"/>
          </a:p>
          <a:p>
            <a:pPr lvl="1"/>
            <a:r>
              <a:rPr lang="en-US" dirty="0" smtClean="0">
                <a:solidFill>
                  <a:srgbClr val="FF0000"/>
                </a:solidFill>
              </a:rPr>
              <a:t>The </a:t>
            </a:r>
            <a:r>
              <a:rPr lang="en-US" dirty="0">
                <a:solidFill>
                  <a:srgbClr val="FF0000"/>
                </a:solidFill>
              </a:rPr>
              <a:t>glucose and galactose molecules are separated. These are called products of the interaction</a:t>
            </a:r>
            <a:r>
              <a:rPr lang="en-US" dirty="0" smtClean="0">
                <a:solidFill>
                  <a:srgbClr val="FF0000"/>
                </a:solidFill>
              </a:rPr>
              <a:t>.</a:t>
            </a:r>
          </a:p>
          <a:p>
            <a:pPr lvl="0"/>
            <a:endParaRPr lang="en-US" dirty="0">
              <a:solidFill>
                <a:srgbClr val="FF0000"/>
              </a:solidFill>
            </a:endParaRPr>
          </a:p>
          <a:p>
            <a:pPr lvl="0"/>
            <a:r>
              <a:rPr lang="en-US" dirty="0"/>
              <a:t>Some people are lactose intolerant? </a:t>
            </a:r>
            <a:r>
              <a:rPr lang="en-US" dirty="0">
                <a:solidFill>
                  <a:srgbClr val="00B050"/>
                </a:solidFill>
              </a:rPr>
              <a:t>How do you think this mechanism works in their body? </a:t>
            </a:r>
            <a:endParaRPr lang="en-US" dirty="0" smtClean="0">
              <a:solidFill>
                <a:srgbClr val="00B050"/>
              </a:solidFill>
            </a:endParaRPr>
          </a:p>
          <a:p>
            <a:pPr lvl="1"/>
            <a:r>
              <a:rPr lang="en-US" dirty="0" smtClean="0">
                <a:solidFill>
                  <a:srgbClr val="FF0000"/>
                </a:solidFill>
              </a:rPr>
              <a:t>These </a:t>
            </a:r>
            <a:r>
              <a:rPr lang="en-US" dirty="0">
                <a:solidFill>
                  <a:srgbClr val="FF0000"/>
                </a:solidFill>
              </a:rPr>
              <a:t>individuals do not produce enough of the lactase enzyme and so the undigested lactose stays in their body until it is broken down by bacteria. During the meantime, this person may experience nausea, gas, bloating, stomach ache, and diarrhea.</a:t>
            </a:r>
          </a:p>
          <a:p>
            <a:pPr marL="0" indent="0">
              <a:buNone/>
            </a:pPr>
            <a:endParaRPr lang="en-US" dirty="0"/>
          </a:p>
          <a:p>
            <a:pPr lvl="0"/>
            <a:r>
              <a:rPr lang="en-US" dirty="0"/>
              <a:t>What do you notice about the Lactase enzyme? </a:t>
            </a:r>
            <a:endParaRPr lang="en-US" dirty="0" smtClean="0"/>
          </a:p>
          <a:p>
            <a:pPr lvl="1"/>
            <a:r>
              <a:rPr lang="en-US" dirty="0" smtClean="0">
                <a:solidFill>
                  <a:srgbClr val="FF0000"/>
                </a:solidFill>
              </a:rPr>
              <a:t>The </a:t>
            </a:r>
            <a:r>
              <a:rPr lang="en-US" dirty="0">
                <a:solidFill>
                  <a:srgbClr val="FF0000"/>
                </a:solidFill>
              </a:rPr>
              <a:t>enzyme is unchanged</a:t>
            </a:r>
            <a:r>
              <a:rPr lang="en-US" dirty="0" smtClean="0">
                <a:solidFill>
                  <a:srgbClr val="FF0000"/>
                </a:solidFill>
              </a:rPr>
              <a:t>.</a:t>
            </a:r>
          </a:p>
          <a:p>
            <a:pPr marL="0" lvl="0" indent="0">
              <a:buNone/>
            </a:pPr>
            <a:r>
              <a:rPr lang="en-US" dirty="0" smtClean="0">
                <a:solidFill>
                  <a:srgbClr val="FF0000"/>
                </a:solidFill>
              </a:rPr>
              <a:t> </a:t>
            </a:r>
            <a:endParaRPr lang="en-US" dirty="0">
              <a:solidFill>
                <a:srgbClr val="FF0000"/>
              </a:solidFill>
            </a:endParaRPr>
          </a:p>
          <a:p>
            <a:pPr lvl="0"/>
            <a:r>
              <a:rPr lang="en-US" dirty="0"/>
              <a:t>What do you notice about the fit between the enzyme and the substrate? </a:t>
            </a:r>
            <a:endParaRPr lang="en-US" dirty="0" smtClean="0"/>
          </a:p>
          <a:p>
            <a:pPr lvl="1"/>
            <a:r>
              <a:rPr lang="en-US" dirty="0" smtClean="0">
                <a:solidFill>
                  <a:srgbClr val="FF0000"/>
                </a:solidFill>
              </a:rPr>
              <a:t>They </a:t>
            </a:r>
            <a:r>
              <a:rPr lang="en-US" dirty="0">
                <a:solidFill>
                  <a:srgbClr val="FF0000"/>
                </a:solidFill>
              </a:rPr>
              <a:t>fit together like a puzzle piece. There was a slight shape change when they were pulled apart.</a:t>
            </a:r>
          </a:p>
          <a:p>
            <a:pPr marL="0" indent="0">
              <a:buNone/>
            </a:pPr>
            <a:endParaRPr lang="en-US" dirty="0"/>
          </a:p>
        </p:txBody>
      </p:sp>
      <p:pic>
        <p:nvPicPr>
          <p:cNvPr id="5122" name="Picture 2" descr="http://www.buzzle.com/images/diagrams/enzyme-working-mechan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572000"/>
            <a:ext cx="3851275" cy="213959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57200" y="838200"/>
            <a:ext cx="82296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97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5122"/>
                                        </p:tgtEl>
                                        <p:attrNameLst>
                                          <p:attrName>style.visibility</p:attrName>
                                        </p:attrNameLst>
                                      </p:cBhvr>
                                      <p:to>
                                        <p:strVal val="visible"/>
                                      </p:to>
                                    </p:set>
                                    <p:anim calcmode="lin" valueType="num">
                                      <p:cBhvr additive="base">
                                        <p:cTn id="31" dur="500" fill="hold"/>
                                        <p:tgtEl>
                                          <p:spTgt spid="5122"/>
                                        </p:tgtEl>
                                        <p:attrNameLst>
                                          <p:attrName>ppt_x</p:attrName>
                                        </p:attrNameLst>
                                      </p:cBhvr>
                                      <p:tavLst>
                                        <p:tav tm="0">
                                          <p:val>
                                            <p:strVal val="0-#ppt_w/2"/>
                                          </p:val>
                                        </p:tav>
                                        <p:tav tm="100000">
                                          <p:val>
                                            <p:strVal val="#ppt_x"/>
                                          </p:val>
                                        </p:tav>
                                      </p:tavLst>
                                    </p:anim>
                                    <p:anim calcmode="lin" valueType="num">
                                      <p:cBhvr additive="base">
                                        <p:cTn id="32"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Catabolism</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08049278"/>
              </p:ext>
            </p:extLst>
          </p:nvPr>
        </p:nvGraphicFramePr>
        <p:xfrm>
          <a:off x="304800" y="2363788"/>
          <a:ext cx="8485688" cy="2970212"/>
        </p:xfrm>
        <a:graphic>
          <a:graphicData uri="http://schemas.openxmlformats.org/presentationml/2006/ole">
            <mc:AlternateContent xmlns:mc="http://schemas.openxmlformats.org/markup-compatibility/2006">
              <mc:Choice xmlns:v="urn:schemas-microsoft-com:vml" Requires="v">
                <p:oleObj spid="_x0000_s10266" name="Document" r:id="rId4" imgW="6086467" imgH="2130928" progId="Word.Document.12">
                  <p:embed/>
                </p:oleObj>
              </mc:Choice>
              <mc:Fallback>
                <p:oleObj name="Document" r:id="rId4" imgW="6086467" imgH="2130928" progId="Word.Document.12">
                  <p:embed/>
                  <p:pic>
                    <p:nvPicPr>
                      <p:cNvPr id="0" name=""/>
                      <p:cNvPicPr/>
                      <p:nvPr/>
                    </p:nvPicPr>
                    <p:blipFill>
                      <a:blip r:embed="rId5"/>
                      <a:stretch>
                        <a:fillRect/>
                      </a:stretch>
                    </p:blipFill>
                    <p:spPr>
                      <a:xfrm>
                        <a:off x="304800" y="2363788"/>
                        <a:ext cx="8485688" cy="2970212"/>
                      </a:xfrm>
                      <a:prstGeom prst="rect">
                        <a:avLst/>
                      </a:prstGeom>
                    </p:spPr>
                  </p:pic>
                </p:oleObj>
              </mc:Fallback>
            </mc:AlternateContent>
          </a:graphicData>
        </a:graphic>
      </p:graphicFrame>
      <p:cxnSp>
        <p:nvCxnSpPr>
          <p:cNvPr id="21" name="Straight Connector 20"/>
          <p:cNvCxnSpPr/>
          <p:nvPr/>
        </p:nvCxnSpPr>
        <p:spPr>
          <a:xfrm>
            <a:off x="2438400" y="1295400"/>
            <a:ext cx="41910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676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05400" cy="1143000"/>
          </a:xfrm>
        </p:spPr>
        <p:txBody>
          <a:bodyPr/>
          <a:lstStyle/>
          <a:p>
            <a:r>
              <a:rPr lang="en-US" dirty="0" smtClean="0"/>
              <a:t>Anabolic Activity</a:t>
            </a:r>
            <a:endParaRPr lang="en-US" dirty="0"/>
          </a:p>
        </p:txBody>
      </p:sp>
      <p:sp>
        <p:nvSpPr>
          <p:cNvPr id="3" name="Content Placeholder 2"/>
          <p:cNvSpPr>
            <a:spLocks noGrp="1"/>
          </p:cNvSpPr>
          <p:nvPr>
            <p:ph idx="1"/>
          </p:nvPr>
        </p:nvSpPr>
        <p:spPr>
          <a:xfrm>
            <a:off x="457200" y="1866900"/>
            <a:ext cx="8229600" cy="4953000"/>
          </a:xfrm>
        </p:spPr>
        <p:txBody>
          <a:bodyPr>
            <a:normAutofit fontScale="70000" lnSpcReduction="20000"/>
          </a:bodyPr>
          <a:lstStyle/>
          <a:p>
            <a:pPr lvl="0"/>
            <a:r>
              <a:rPr lang="en-US" dirty="0"/>
              <a:t>What happens when you pull on the DNA building blocks? </a:t>
            </a:r>
            <a:endParaRPr lang="en-US" dirty="0" smtClean="0"/>
          </a:p>
          <a:p>
            <a:pPr lvl="1"/>
            <a:r>
              <a:rPr lang="en-US" dirty="0" smtClean="0">
                <a:solidFill>
                  <a:srgbClr val="FF0000"/>
                </a:solidFill>
              </a:rPr>
              <a:t>The </a:t>
            </a:r>
            <a:r>
              <a:rPr lang="en-US" dirty="0">
                <a:solidFill>
                  <a:srgbClr val="FF0000"/>
                </a:solidFill>
              </a:rPr>
              <a:t>nucleotides stay together. These are called products of the interaction.</a:t>
            </a:r>
          </a:p>
          <a:p>
            <a:r>
              <a:rPr lang="en-US" dirty="0"/>
              <a:t> </a:t>
            </a:r>
          </a:p>
          <a:p>
            <a:pPr lvl="0"/>
            <a:r>
              <a:rPr lang="en-US" dirty="0"/>
              <a:t>Explain why this is an example of anabolism? </a:t>
            </a:r>
            <a:endParaRPr lang="en-US" dirty="0" smtClean="0"/>
          </a:p>
          <a:p>
            <a:pPr lvl="1"/>
            <a:r>
              <a:rPr lang="en-US" dirty="0" smtClean="0">
                <a:solidFill>
                  <a:srgbClr val="FF0000"/>
                </a:solidFill>
              </a:rPr>
              <a:t>The building blocks of DNA are brought together to form a product.</a:t>
            </a:r>
            <a:endParaRPr lang="en-US" dirty="0">
              <a:solidFill>
                <a:srgbClr val="FF0000"/>
              </a:solidFill>
            </a:endParaRPr>
          </a:p>
          <a:p>
            <a:r>
              <a:rPr lang="en-US" dirty="0"/>
              <a:t> </a:t>
            </a:r>
          </a:p>
          <a:p>
            <a:pPr lvl="0"/>
            <a:r>
              <a:rPr lang="en-US" dirty="0"/>
              <a:t>What do you notice about the DNA polymerase enzyme? </a:t>
            </a:r>
            <a:endParaRPr lang="en-US" dirty="0" smtClean="0"/>
          </a:p>
          <a:p>
            <a:pPr lvl="1"/>
            <a:r>
              <a:rPr lang="en-US" dirty="0" smtClean="0">
                <a:solidFill>
                  <a:srgbClr val="FF0000"/>
                </a:solidFill>
              </a:rPr>
              <a:t>The </a:t>
            </a:r>
            <a:r>
              <a:rPr lang="en-US" dirty="0">
                <a:solidFill>
                  <a:srgbClr val="FF0000"/>
                </a:solidFill>
              </a:rPr>
              <a:t>enzyme is unchanged. </a:t>
            </a:r>
          </a:p>
          <a:p>
            <a:r>
              <a:rPr lang="en-US" dirty="0"/>
              <a:t> </a:t>
            </a:r>
          </a:p>
          <a:p>
            <a:pPr lvl="0"/>
            <a:r>
              <a:rPr lang="en-US" dirty="0"/>
              <a:t>What do you notice about the fit between the enzyme and the substrate? </a:t>
            </a:r>
            <a:endParaRPr lang="en-US" dirty="0" smtClean="0"/>
          </a:p>
          <a:p>
            <a:pPr lvl="1"/>
            <a:r>
              <a:rPr lang="en-US" dirty="0" smtClean="0">
                <a:solidFill>
                  <a:srgbClr val="FF0000"/>
                </a:solidFill>
              </a:rPr>
              <a:t>They </a:t>
            </a:r>
            <a:r>
              <a:rPr lang="en-US" dirty="0">
                <a:solidFill>
                  <a:srgbClr val="FF0000"/>
                </a:solidFill>
              </a:rPr>
              <a:t>fit together like a lock and key. Unlike catabolism, the enzyme did not change shape once the small building block of DNA was in the active site.</a:t>
            </a:r>
          </a:p>
          <a:p>
            <a:pPr marL="0" indent="0">
              <a:buNone/>
            </a:pPr>
            <a:endParaRPr lang="en-US" dirty="0"/>
          </a:p>
        </p:txBody>
      </p:sp>
      <p:pic>
        <p:nvPicPr>
          <p:cNvPr id="6146" name="Picture 2" descr="http://www.chem4kids.com/files/art/bio_enzym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0"/>
            <a:ext cx="2286000" cy="17145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914400" y="1295400"/>
            <a:ext cx="41910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9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Anabolic Activity</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Induced fit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63643975"/>
              </p:ext>
            </p:extLst>
          </p:nvPr>
        </p:nvGraphicFramePr>
        <p:xfrm>
          <a:off x="826377" y="1885950"/>
          <a:ext cx="7555623" cy="3829050"/>
        </p:xfrm>
        <a:graphic>
          <a:graphicData uri="http://schemas.openxmlformats.org/presentationml/2006/ole">
            <mc:AlternateContent xmlns:mc="http://schemas.openxmlformats.org/markup-compatibility/2006">
              <mc:Choice xmlns:v="urn:schemas-microsoft-com:vml" Requires="v">
                <p:oleObj spid="_x0000_s11280" name="Document" r:id="rId4" imgW="6086467" imgH="3212440" progId="Word.Document.12">
                  <p:embed/>
                </p:oleObj>
              </mc:Choice>
              <mc:Fallback>
                <p:oleObj name="Document" r:id="rId4" imgW="6086467" imgH="3212440" progId="Word.Document.12">
                  <p:embed/>
                  <p:pic>
                    <p:nvPicPr>
                      <p:cNvPr id="0" name=""/>
                      <p:cNvPicPr/>
                      <p:nvPr/>
                    </p:nvPicPr>
                    <p:blipFill>
                      <a:blip r:embed="rId5"/>
                      <a:stretch>
                        <a:fillRect/>
                      </a:stretch>
                    </p:blipFill>
                    <p:spPr>
                      <a:xfrm>
                        <a:off x="826377" y="1885950"/>
                        <a:ext cx="7555623" cy="3829050"/>
                      </a:xfrm>
                      <a:prstGeom prst="rect">
                        <a:avLst/>
                      </a:prstGeom>
                    </p:spPr>
                  </p:pic>
                </p:oleObj>
              </mc:Fallback>
            </mc:AlternateContent>
          </a:graphicData>
        </a:graphic>
      </p:graphicFrame>
      <p:cxnSp>
        <p:nvCxnSpPr>
          <p:cNvPr id="13" name="Straight Connector 12"/>
          <p:cNvCxnSpPr/>
          <p:nvPr/>
        </p:nvCxnSpPr>
        <p:spPr>
          <a:xfrm>
            <a:off x="2286000" y="1371600"/>
            <a:ext cx="45720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893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Inhibition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lvl="0"/>
            <a:r>
              <a:rPr lang="en-US" dirty="0"/>
              <a:t>What happens when the competitive inhibitor, Antabuse interacts with the enzyme? </a:t>
            </a:r>
          </a:p>
          <a:p>
            <a:pPr marL="800100" lvl="2" indent="0">
              <a:buNone/>
            </a:pPr>
            <a:r>
              <a:rPr lang="en-US" dirty="0">
                <a:solidFill>
                  <a:srgbClr val="FF0000"/>
                </a:solidFill>
              </a:rPr>
              <a:t>The normal metabolism of alcohol is prevented and toxins build up in the body making the person sick. This stops further products from being formed</a:t>
            </a:r>
            <a:r>
              <a:rPr lang="en-US" dirty="0" smtClean="0">
                <a:solidFill>
                  <a:srgbClr val="FF0000"/>
                </a:solidFill>
              </a:rPr>
              <a:t>.</a:t>
            </a:r>
          </a:p>
          <a:p>
            <a:pPr marL="800100" lvl="2" indent="0">
              <a:buNone/>
            </a:pPr>
            <a:endParaRPr lang="en-US" dirty="0">
              <a:solidFill>
                <a:srgbClr val="FF0000"/>
              </a:solidFill>
            </a:endParaRPr>
          </a:p>
          <a:p>
            <a:pPr lvl="0"/>
            <a:r>
              <a:rPr lang="en-US" dirty="0"/>
              <a:t>What happens when the substrate, acetaldehyde interacts with the enzyme acetaldehyde dehydrogenase? </a:t>
            </a:r>
            <a:endParaRPr lang="en-US" dirty="0" smtClean="0"/>
          </a:p>
          <a:p>
            <a:pPr marL="800100" lvl="2" indent="0">
              <a:buNone/>
            </a:pPr>
            <a:r>
              <a:rPr lang="en-US" dirty="0" smtClean="0">
                <a:solidFill>
                  <a:srgbClr val="FF0000"/>
                </a:solidFill>
              </a:rPr>
              <a:t>The </a:t>
            </a:r>
            <a:r>
              <a:rPr lang="en-US" dirty="0">
                <a:solidFill>
                  <a:srgbClr val="FF0000"/>
                </a:solidFill>
              </a:rPr>
              <a:t>alcohol continues be metabolized...</a:t>
            </a:r>
          </a:p>
          <a:p>
            <a:pPr marL="0" indent="0">
              <a:buNone/>
            </a:pPr>
            <a:endParaRPr lang="en-US" dirty="0"/>
          </a:p>
          <a:p>
            <a:endParaRPr lang="en-US" dirty="0"/>
          </a:p>
        </p:txBody>
      </p:sp>
      <p:cxnSp>
        <p:nvCxnSpPr>
          <p:cNvPr id="4" name="Straight Connector 3"/>
          <p:cNvCxnSpPr/>
          <p:nvPr/>
        </p:nvCxnSpPr>
        <p:spPr>
          <a:xfrm>
            <a:off x="457200" y="1295400"/>
            <a:ext cx="82296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73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lstStyle/>
          <a:p>
            <a:r>
              <a:rPr lang="en-US" dirty="0" smtClean="0"/>
              <a:t>Competitive Inhibition</a:t>
            </a:r>
            <a:endParaRPr lang="en-US" dirty="0"/>
          </a:p>
        </p:txBody>
      </p:sp>
      <p:sp>
        <p:nvSpPr>
          <p:cNvPr id="3" name="Content Placeholder 2"/>
          <p:cNvSpPr>
            <a:spLocks noGrp="1"/>
          </p:cNvSpPr>
          <p:nvPr>
            <p:ph idx="1"/>
          </p:nvPr>
        </p:nvSpPr>
        <p:spPr>
          <a:xfrm>
            <a:off x="457200" y="2133600"/>
            <a:ext cx="8229600" cy="4525963"/>
          </a:xfrm>
        </p:spPr>
        <p:txBody>
          <a:bodyPr>
            <a:normAutofit fontScale="62500" lnSpcReduction="20000"/>
          </a:bodyPr>
          <a:lstStyle/>
          <a:p>
            <a:pPr lvl="0"/>
            <a:r>
              <a:rPr lang="en-US" dirty="0" smtClean="0"/>
              <a:t>What do you notice about the acetaldehyde dehydrogenase enzyme? </a:t>
            </a:r>
          </a:p>
          <a:p>
            <a:pPr lvl="1"/>
            <a:r>
              <a:rPr lang="en-US" dirty="0" smtClean="0">
                <a:solidFill>
                  <a:srgbClr val="FF0000"/>
                </a:solidFill>
              </a:rPr>
              <a:t>The enzyme is unchanged. </a:t>
            </a:r>
          </a:p>
          <a:p>
            <a:pPr marL="0" indent="0">
              <a:buNone/>
            </a:pPr>
            <a:endParaRPr lang="en-US" dirty="0" smtClean="0"/>
          </a:p>
          <a:p>
            <a:pPr lvl="0"/>
            <a:r>
              <a:rPr lang="en-US" dirty="0" smtClean="0"/>
              <a:t>What do you notice about the fit of the substrate and the competitive inhibitor? </a:t>
            </a:r>
          </a:p>
          <a:p>
            <a:pPr lvl="1"/>
            <a:r>
              <a:rPr lang="en-US" dirty="0" smtClean="0">
                <a:solidFill>
                  <a:srgbClr val="FF0000"/>
                </a:solidFill>
              </a:rPr>
              <a:t>The competitive inhibitor fits within the active site and blocks the substrate. </a:t>
            </a:r>
          </a:p>
          <a:p>
            <a:pPr marL="0" indent="0">
              <a:buNone/>
            </a:pPr>
            <a:endParaRPr lang="en-US" dirty="0" smtClean="0"/>
          </a:p>
          <a:p>
            <a:pPr lvl="0"/>
            <a:r>
              <a:rPr lang="en-US" dirty="0" smtClean="0"/>
              <a:t>How would a very low dosage of Antabuse affect an individual? </a:t>
            </a:r>
          </a:p>
          <a:p>
            <a:pPr lvl="1"/>
            <a:r>
              <a:rPr lang="en-US" dirty="0" smtClean="0">
                <a:solidFill>
                  <a:srgbClr val="FF0000"/>
                </a:solidFill>
              </a:rPr>
              <a:t>The effects would not be as severe if the concentration of the competitive inhibitor was low.</a:t>
            </a:r>
          </a:p>
          <a:p>
            <a:pPr marL="0" indent="0">
              <a:buNone/>
            </a:pPr>
            <a:endParaRPr lang="en-US" dirty="0" smtClean="0"/>
          </a:p>
          <a:p>
            <a:pPr lvl="0"/>
            <a:r>
              <a:rPr lang="en-US" dirty="0" smtClean="0"/>
              <a:t>What do you notice about the polarity of the enzyme and substrate? </a:t>
            </a:r>
          </a:p>
          <a:p>
            <a:pPr lvl="1"/>
            <a:r>
              <a:rPr lang="en-US" dirty="0" smtClean="0">
                <a:solidFill>
                  <a:srgbClr val="FF0000"/>
                </a:solidFill>
              </a:rPr>
              <a:t>This particular active site is specific with regard to polarity.</a:t>
            </a:r>
            <a:endParaRPr lang="en-US" dirty="0">
              <a:solidFill>
                <a:srgbClr val="FF0000"/>
              </a:solidFill>
            </a:endParaRPr>
          </a:p>
        </p:txBody>
      </p:sp>
      <p:pic>
        <p:nvPicPr>
          <p:cNvPr id="4" name="Picture 3" descr="http://www.tokresource.org/tok_classes/biobiobio/biomenu/enzymes/competitive_inhibit_c_la_784.jpg"/>
          <p:cNvPicPr/>
          <p:nvPr/>
        </p:nvPicPr>
        <p:blipFill rotWithShape="1">
          <a:blip r:embed="rId2">
            <a:extLst>
              <a:ext uri="{28A0092B-C50C-407E-A947-70E740481C1C}">
                <a14:useLocalDpi xmlns:a14="http://schemas.microsoft.com/office/drawing/2010/main" val="0"/>
              </a:ext>
            </a:extLst>
          </a:blip>
          <a:srcRect t="5901" r="50000" b="6427"/>
          <a:stretch/>
        </p:blipFill>
        <p:spPr bwMode="auto">
          <a:xfrm>
            <a:off x="6629400" y="9754"/>
            <a:ext cx="1744345" cy="2200046"/>
          </a:xfrm>
          <a:prstGeom prst="rect">
            <a:avLst/>
          </a:prstGeom>
          <a:noFill/>
          <a:ln>
            <a:noFill/>
          </a:ln>
        </p:spPr>
      </p:pic>
      <p:cxnSp>
        <p:nvCxnSpPr>
          <p:cNvPr id="5" name="Straight Connector 4"/>
          <p:cNvCxnSpPr/>
          <p:nvPr/>
        </p:nvCxnSpPr>
        <p:spPr>
          <a:xfrm>
            <a:off x="533400" y="1295400"/>
            <a:ext cx="58674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35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Inhibition</a:t>
            </a:r>
            <a:endParaRPr lang="en-US" dirty="0"/>
          </a:p>
        </p:txBody>
      </p:sp>
      <p:sp>
        <p:nvSpPr>
          <p:cNvPr id="3" name="Content Placeholder 2"/>
          <p:cNvSpPr>
            <a:spLocks noGrp="1"/>
          </p:cNvSpPr>
          <p:nvPr>
            <p:ph idx="1"/>
          </p:nvPr>
        </p:nvSpPr>
        <p:spPr>
          <a:xfrm>
            <a:off x="457200" y="1874837"/>
            <a:ext cx="8229600" cy="4525963"/>
          </a:xfrm>
        </p:spPr>
        <p:txBody>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89301799"/>
              </p:ext>
            </p:extLst>
          </p:nvPr>
        </p:nvGraphicFramePr>
        <p:xfrm>
          <a:off x="767767" y="2636838"/>
          <a:ext cx="7766633" cy="3382962"/>
        </p:xfrm>
        <a:graphic>
          <a:graphicData uri="http://schemas.openxmlformats.org/presentationml/2006/ole">
            <mc:AlternateContent xmlns:mc="http://schemas.openxmlformats.org/markup-compatibility/2006">
              <mc:Choice xmlns:v="urn:schemas-microsoft-com:vml" Requires="v">
                <p:oleObj spid="_x0000_s9241" name="Document" r:id="rId4" imgW="6086467" imgH="2650948" progId="Word.Document.12">
                  <p:embed/>
                </p:oleObj>
              </mc:Choice>
              <mc:Fallback>
                <p:oleObj name="Document" r:id="rId4" imgW="6086467" imgH="2650948" progId="Word.Document.12">
                  <p:embed/>
                  <p:pic>
                    <p:nvPicPr>
                      <p:cNvPr id="0" name=""/>
                      <p:cNvPicPr/>
                      <p:nvPr/>
                    </p:nvPicPr>
                    <p:blipFill>
                      <a:blip r:embed="rId5"/>
                      <a:stretch>
                        <a:fillRect/>
                      </a:stretch>
                    </p:blipFill>
                    <p:spPr>
                      <a:xfrm>
                        <a:off x="767767" y="2636838"/>
                        <a:ext cx="7766633" cy="3382962"/>
                      </a:xfrm>
                      <a:prstGeom prst="rect">
                        <a:avLst/>
                      </a:prstGeom>
                    </p:spPr>
                  </p:pic>
                </p:oleObj>
              </mc:Fallback>
            </mc:AlternateContent>
          </a:graphicData>
        </a:graphic>
      </p:graphicFrame>
      <p:cxnSp>
        <p:nvCxnSpPr>
          <p:cNvPr id="18" name="Straight Connector 17"/>
          <p:cNvCxnSpPr/>
          <p:nvPr/>
        </p:nvCxnSpPr>
        <p:spPr>
          <a:xfrm>
            <a:off x="457200" y="1295400"/>
            <a:ext cx="82296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749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6172200" cy="1143000"/>
          </a:xfrm>
        </p:spPr>
        <p:txBody>
          <a:bodyPr/>
          <a:lstStyle/>
          <a:p>
            <a:r>
              <a:rPr lang="en-US" dirty="0" smtClean="0"/>
              <a:t>Noncompetitive Inhibition</a:t>
            </a:r>
            <a:endParaRPr lang="en-US" dirty="0"/>
          </a:p>
        </p:txBody>
      </p:sp>
      <p:sp>
        <p:nvSpPr>
          <p:cNvPr id="3" name="Content Placeholder 2"/>
          <p:cNvSpPr>
            <a:spLocks noGrp="1"/>
          </p:cNvSpPr>
          <p:nvPr>
            <p:ph idx="1"/>
          </p:nvPr>
        </p:nvSpPr>
        <p:spPr>
          <a:xfrm>
            <a:off x="76200" y="1524000"/>
            <a:ext cx="7010400" cy="5257800"/>
          </a:xfrm>
        </p:spPr>
        <p:txBody>
          <a:bodyPr>
            <a:normAutofit fontScale="62500" lnSpcReduction="20000"/>
          </a:bodyPr>
          <a:lstStyle/>
          <a:p>
            <a:r>
              <a:rPr lang="en-US" dirty="0"/>
              <a:t>What happens when the noncompetitive inhibitor, Nevarapine interacts with the enzyme? </a:t>
            </a:r>
            <a:endParaRPr lang="en-US" dirty="0" smtClean="0"/>
          </a:p>
          <a:p>
            <a:pPr lvl="1"/>
            <a:r>
              <a:rPr lang="en-US" dirty="0" smtClean="0">
                <a:solidFill>
                  <a:srgbClr val="FF0000"/>
                </a:solidFill>
              </a:rPr>
              <a:t>The </a:t>
            </a:r>
            <a:r>
              <a:rPr lang="en-US" dirty="0">
                <a:solidFill>
                  <a:srgbClr val="FF0000"/>
                </a:solidFill>
              </a:rPr>
              <a:t>active site experiences a shape change and the interactions which synthesize viral DNA are stopped. </a:t>
            </a:r>
            <a:endParaRPr lang="en-US" dirty="0" smtClean="0">
              <a:solidFill>
                <a:srgbClr val="FF0000"/>
              </a:solidFill>
            </a:endParaRPr>
          </a:p>
          <a:p>
            <a:pPr lvl="1"/>
            <a:endParaRPr lang="en-US" dirty="0" smtClean="0">
              <a:solidFill>
                <a:srgbClr val="FF0000"/>
              </a:solidFill>
            </a:endParaRPr>
          </a:p>
          <a:p>
            <a:pPr marL="342900" lvl="1" indent="-342900">
              <a:buFont typeface="Arial" panose="020B0604020202020204" pitchFamily="34" charset="0"/>
              <a:buChar char="•"/>
            </a:pPr>
            <a:r>
              <a:rPr lang="en-US" sz="3300" dirty="0">
                <a:solidFill>
                  <a:srgbClr val="00B050"/>
                </a:solidFill>
              </a:rPr>
              <a:t>Since </a:t>
            </a:r>
            <a:r>
              <a:rPr lang="en-US" sz="3300" dirty="0" smtClean="0">
                <a:solidFill>
                  <a:srgbClr val="00B050"/>
                </a:solidFill>
              </a:rPr>
              <a:t>Nevarapine </a:t>
            </a:r>
            <a:r>
              <a:rPr lang="en-US" sz="3300" dirty="0">
                <a:solidFill>
                  <a:srgbClr val="00B050"/>
                </a:solidFill>
              </a:rPr>
              <a:t>does not bind to the active site, what happens to the </a:t>
            </a:r>
            <a:r>
              <a:rPr lang="en-US" sz="3300" dirty="0" smtClean="0">
                <a:solidFill>
                  <a:srgbClr val="00B050"/>
                </a:solidFill>
              </a:rPr>
              <a:t>HIV?</a:t>
            </a:r>
          </a:p>
          <a:p>
            <a:pPr marL="742950" lvl="2" indent="-342900">
              <a:buFont typeface="Calibri" panose="020F0502020204030204" pitchFamily="34" charset="0"/>
              <a:buChar char="—"/>
            </a:pPr>
            <a:r>
              <a:rPr lang="en-US" dirty="0" smtClean="0">
                <a:solidFill>
                  <a:srgbClr val="FF0000"/>
                </a:solidFill>
              </a:rPr>
              <a:t>The HIV remains in the body, but the production of HIV slows so there are fewer HIV-infected cells.</a:t>
            </a:r>
          </a:p>
          <a:p>
            <a:pPr marL="342900" lvl="1" indent="-342900">
              <a:buFont typeface="Arial" panose="020B0604020202020204" pitchFamily="34" charset="0"/>
              <a:buChar char="•"/>
            </a:pPr>
            <a:endParaRPr lang="en-US" dirty="0"/>
          </a:p>
          <a:p>
            <a:pPr lvl="0"/>
            <a:r>
              <a:rPr lang="en-US" dirty="0"/>
              <a:t>What inferences might be made about the concentration of Nevarapine in the body? </a:t>
            </a:r>
            <a:endParaRPr lang="en-US" dirty="0" smtClean="0"/>
          </a:p>
          <a:p>
            <a:pPr lvl="1"/>
            <a:r>
              <a:rPr lang="en-US" dirty="0" smtClean="0">
                <a:solidFill>
                  <a:srgbClr val="FF0000"/>
                </a:solidFill>
              </a:rPr>
              <a:t>With </a:t>
            </a:r>
            <a:r>
              <a:rPr lang="en-US" dirty="0">
                <a:solidFill>
                  <a:srgbClr val="FF0000"/>
                </a:solidFill>
              </a:rPr>
              <a:t>an appropriate dosage of </a:t>
            </a:r>
            <a:r>
              <a:rPr lang="en-US" dirty="0" smtClean="0">
                <a:solidFill>
                  <a:srgbClr val="FF0000"/>
                </a:solidFill>
              </a:rPr>
              <a:t>Nevarapine</a:t>
            </a:r>
            <a:r>
              <a:rPr lang="en-US" dirty="0">
                <a:solidFill>
                  <a:srgbClr val="FF0000"/>
                </a:solidFill>
              </a:rPr>
              <a:t>, it is more likely that the cells will remain uninfected.</a:t>
            </a:r>
          </a:p>
          <a:p>
            <a:pPr marL="0" indent="0">
              <a:buNone/>
            </a:pPr>
            <a:r>
              <a:rPr lang="en-US" dirty="0"/>
              <a:t> </a:t>
            </a:r>
          </a:p>
          <a:p>
            <a:r>
              <a:rPr lang="en-US" dirty="0"/>
              <a:t>How is noncompetitive inhibition different from competitive inhibition? </a:t>
            </a:r>
            <a:endParaRPr lang="en-US" dirty="0" smtClean="0"/>
          </a:p>
          <a:p>
            <a:pPr lvl="1"/>
            <a:r>
              <a:rPr lang="en-US" dirty="0" smtClean="0">
                <a:solidFill>
                  <a:srgbClr val="FF0000"/>
                </a:solidFill>
              </a:rPr>
              <a:t>There </a:t>
            </a:r>
            <a:r>
              <a:rPr lang="en-US" dirty="0">
                <a:solidFill>
                  <a:srgbClr val="FF0000"/>
                </a:solidFill>
              </a:rPr>
              <a:t>is no occupation of the active site; there is a shape change to the active site, the concentration of the substrate during noncompetitive inhibition is inconsequential. </a:t>
            </a:r>
            <a:endParaRPr lang="en-US" dirty="0" smtClean="0">
              <a:solidFill>
                <a:srgbClr val="FF0000"/>
              </a:solidFill>
            </a:endParaRPr>
          </a:p>
        </p:txBody>
      </p:sp>
      <p:pic>
        <p:nvPicPr>
          <p:cNvPr id="4" name="Picture 3" descr="http://www.tokresource.org/tok_classes/biobiobio/biomenu/enzymes/competitive_inhibit_c_la_784.jpg"/>
          <p:cNvPicPr/>
          <p:nvPr/>
        </p:nvPicPr>
        <p:blipFill rotWithShape="1">
          <a:blip r:embed="rId2">
            <a:extLst>
              <a:ext uri="{28A0092B-C50C-407E-A947-70E740481C1C}">
                <a14:useLocalDpi xmlns:a14="http://schemas.microsoft.com/office/drawing/2010/main" val="0"/>
              </a:ext>
            </a:extLst>
          </a:blip>
          <a:srcRect l="50000"/>
          <a:stretch/>
        </p:blipFill>
        <p:spPr bwMode="auto">
          <a:xfrm>
            <a:off x="7162800" y="228600"/>
            <a:ext cx="1716913" cy="2667000"/>
          </a:xfrm>
          <a:prstGeom prst="rect">
            <a:avLst/>
          </a:prstGeom>
          <a:noFill/>
          <a:ln>
            <a:noFill/>
          </a:ln>
        </p:spPr>
      </p:pic>
      <p:cxnSp>
        <p:nvCxnSpPr>
          <p:cNvPr id="5" name="Straight Connector 4"/>
          <p:cNvCxnSpPr/>
          <p:nvPr/>
        </p:nvCxnSpPr>
        <p:spPr>
          <a:xfrm>
            <a:off x="152400" y="1219200"/>
            <a:ext cx="60960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19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Noncompetitive Inhibition</a:t>
            </a:r>
            <a:endParaRPr lang="en-US" dirty="0"/>
          </a:p>
        </p:txBody>
      </p:sp>
      <p:sp>
        <p:nvSpPr>
          <p:cNvPr id="3" name="Content Placeholder 2"/>
          <p:cNvSpPr>
            <a:spLocks noGrp="1"/>
          </p:cNvSpPr>
          <p:nvPr>
            <p:ph idx="1"/>
          </p:nvPr>
        </p:nvSpPr>
        <p:spPr/>
        <p:txBody>
          <a:bodyPr/>
          <a:lstStyle/>
          <a:p>
            <a:endParaRPr lang="en-US" dirty="0"/>
          </a:p>
        </p:txBody>
      </p:sp>
      <p:pic>
        <p:nvPicPr>
          <p:cNvPr id="15"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438400"/>
            <a:ext cx="8190240" cy="335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a:off x="457200" y="1295400"/>
            <a:ext cx="82296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70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a:t>Name four types of macromolecules</a:t>
            </a:r>
            <a:r>
              <a:rPr lang="en-US" dirty="0" smtClean="0"/>
              <a:t>.</a:t>
            </a:r>
          </a:p>
          <a:p>
            <a:pPr marL="0" lvl="0" indent="0">
              <a:buNone/>
            </a:pPr>
            <a:endParaRPr lang="en-US" dirty="0"/>
          </a:p>
          <a:p>
            <a:pPr marL="0" indent="0">
              <a:buNone/>
            </a:pPr>
            <a:r>
              <a:rPr lang="en-US" dirty="0" smtClean="0"/>
              <a:t>2.  What </a:t>
            </a:r>
            <a:r>
              <a:rPr lang="en-US" dirty="0"/>
              <a:t>is the function of an enzyme? </a:t>
            </a:r>
            <a:endParaRPr lang="en-US" dirty="0" smtClean="0"/>
          </a:p>
          <a:p>
            <a:pPr marL="0" indent="0">
              <a:buNone/>
            </a:pPr>
            <a:endParaRPr lang="en-US" dirty="0" smtClean="0"/>
          </a:p>
          <a:p>
            <a:pPr marL="457200" indent="-457200">
              <a:buNone/>
            </a:pPr>
            <a:r>
              <a:rPr lang="en-US" dirty="0" smtClean="0"/>
              <a:t>3.  Describe </a:t>
            </a:r>
            <a:r>
              <a:rPr lang="en-US" dirty="0"/>
              <a:t>the difference between the lock and key and the induced fit hypothesis for enzyme interactions. </a:t>
            </a:r>
            <a:endParaRPr lang="en-US" dirty="0" smtClean="0"/>
          </a:p>
          <a:p>
            <a:endParaRPr lang="en-US" dirty="0"/>
          </a:p>
        </p:txBody>
      </p:sp>
      <p:cxnSp>
        <p:nvCxnSpPr>
          <p:cNvPr id="4" name="Straight Connector 3"/>
          <p:cNvCxnSpPr/>
          <p:nvPr/>
        </p:nvCxnSpPr>
        <p:spPr>
          <a:xfrm>
            <a:off x="457200" y="1295400"/>
            <a:ext cx="82296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909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 9 (C)</a:t>
            </a:r>
            <a:endParaRPr lang="en-US" dirty="0"/>
          </a:p>
        </p:txBody>
      </p:sp>
      <p:sp>
        <p:nvSpPr>
          <p:cNvPr id="3" name="Content Placeholder 2"/>
          <p:cNvSpPr>
            <a:spLocks noGrp="1"/>
          </p:cNvSpPr>
          <p:nvPr>
            <p:ph idx="1"/>
          </p:nvPr>
        </p:nvSpPr>
        <p:spPr>
          <a:xfrm>
            <a:off x="685800" y="1905000"/>
            <a:ext cx="8001000" cy="3962400"/>
          </a:xfrm>
        </p:spPr>
        <p:style>
          <a:lnRef idx="1">
            <a:schemeClr val="dk1"/>
          </a:lnRef>
          <a:fillRef idx="2">
            <a:schemeClr val="dk1"/>
          </a:fillRef>
          <a:effectRef idx="1">
            <a:schemeClr val="dk1"/>
          </a:effectRef>
          <a:fontRef idx="minor">
            <a:schemeClr val="dk1"/>
          </a:fontRef>
        </p:style>
        <p:txBody>
          <a:bodyPr/>
          <a:lstStyle/>
          <a:p>
            <a:pPr marL="0" indent="0">
              <a:buNone/>
            </a:pPr>
            <a:endParaRPr lang="en-US" dirty="0" smtClean="0"/>
          </a:p>
          <a:p>
            <a:pPr marL="0" indent="0">
              <a:buNone/>
            </a:pPr>
            <a:endParaRPr lang="en-US" dirty="0"/>
          </a:p>
          <a:p>
            <a:pPr marL="0" indent="0">
              <a:buNone/>
            </a:pPr>
            <a:r>
              <a:rPr lang="en-US" dirty="0" smtClean="0"/>
              <a:t>Identify and investigate </a:t>
            </a:r>
          </a:p>
          <a:p>
            <a:pPr marL="0" indent="0">
              <a:buNone/>
            </a:pPr>
            <a:r>
              <a:rPr lang="en-US" dirty="0" smtClean="0"/>
              <a:t>the role of enzymes.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1026" name="Picture 2" descr="https://legacy.etap.org/demo/biology/lesson9/kep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65933"/>
            <a:ext cx="3543300" cy="367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56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lstStyle/>
          <a:p>
            <a:pPr marL="514350" lvl="0" indent="-514350">
              <a:buAutoNum type="arabicPeriod" startAt="4"/>
            </a:pPr>
            <a:r>
              <a:rPr lang="en-US" dirty="0" smtClean="0"/>
              <a:t>Name variables that affect enzyme activity?</a:t>
            </a:r>
          </a:p>
          <a:p>
            <a:pPr marL="0" lvl="0" indent="0">
              <a:buNone/>
            </a:pPr>
            <a:endParaRPr lang="en-US" dirty="0" smtClean="0"/>
          </a:p>
          <a:p>
            <a:pPr marL="517525" lvl="0" indent="-517525">
              <a:buNone/>
            </a:pPr>
            <a:r>
              <a:rPr lang="en-US" dirty="0" smtClean="0"/>
              <a:t>5.  Name two types of inhibitors other than reversible inhibitors.</a:t>
            </a:r>
          </a:p>
          <a:p>
            <a:pPr marL="0" lvl="0" indent="0">
              <a:buNone/>
            </a:pPr>
            <a:endParaRPr lang="en-US" dirty="0" smtClean="0"/>
          </a:p>
          <a:p>
            <a:pPr marL="517525" lvl="0" indent="-517525">
              <a:buNone/>
            </a:pPr>
            <a:r>
              <a:rPr lang="en-US" dirty="0" smtClean="0"/>
              <a:t>6.  Describe three reversible inhibitors and give an example for each type.</a:t>
            </a:r>
          </a:p>
          <a:p>
            <a:pPr marL="0" indent="0">
              <a:buNone/>
            </a:pPr>
            <a:endParaRPr lang="en-US" dirty="0"/>
          </a:p>
        </p:txBody>
      </p:sp>
    </p:spTree>
    <p:extLst>
      <p:ext uri="{BB962C8B-B14F-4D97-AF65-F5344CB8AC3E}">
        <p14:creationId xmlns:p14="http://schemas.microsoft.com/office/powerpoint/2010/main" val="327229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4525963"/>
          </a:xfrm>
        </p:spPr>
        <p:txBody>
          <a:bodyPr>
            <a:normAutofit fontScale="55000" lnSpcReduction="20000"/>
          </a:bodyPr>
          <a:lstStyle/>
          <a:p>
            <a:pPr marL="0" indent="0" algn="ctr">
              <a:buNone/>
            </a:pPr>
            <a:r>
              <a:rPr lang="en-US" sz="4000" dirty="0" smtClean="0">
                <a:solidFill>
                  <a:srgbClr val="0070C0"/>
                </a:solidFill>
              </a:rPr>
              <a:t>Images</a:t>
            </a:r>
          </a:p>
          <a:p>
            <a:pPr marL="0" indent="0" algn="ctr">
              <a:buNone/>
            </a:pPr>
            <a:endParaRPr lang="en-US" dirty="0" smtClean="0">
              <a:solidFill>
                <a:srgbClr val="0070C0"/>
              </a:solidFill>
              <a:hlinkClick r:id="rId2"/>
            </a:endParaRPr>
          </a:p>
          <a:p>
            <a:pPr marL="274320">
              <a:spcBef>
                <a:spcPts val="1200"/>
              </a:spcBef>
              <a:spcAft>
                <a:spcPts val="1200"/>
              </a:spcAft>
            </a:pPr>
            <a:r>
              <a:rPr lang="en-US" dirty="0" smtClean="0">
                <a:solidFill>
                  <a:srgbClr val="0070C0"/>
                </a:solidFill>
              </a:rPr>
              <a:t>https</a:t>
            </a:r>
            <a:r>
              <a:rPr lang="en-US" dirty="0">
                <a:solidFill>
                  <a:srgbClr val="0070C0"/>
                </a:solidFill>
              </a:rPr>
              <a:t>://legacy.etap.org/demo/biology/lesson9/kep22.jpg</a:t>
            </a:r>
          </a:p>
          <a:p>
            <a:pPr marL="274320">
              <a:spcBef>
                <a:spcPts val="1200"/>
              </a:spcBef>
              <a:spcAft>
                <a:spcPts val="1200"/>
              </a:spcAft>
            </a:pPr>
            <a:r>
              <a:rPr lang="en-US" dirty="0">
                <a:solidFill>
                  <a:srgbClr val="0070C0"/>
                </a:solidFill>
              </a:rPr>
              <a:t>http://www.mayo.edu/research/~/media/kcms/gbs/research/images/2013/03/07/14/54/de11-2-artificial-pancreas-diagram.ashx</a:t>
            </a:r>
          </a:p>
          <a:p>
            <a:pPr marL="274320">
              <a:spcBef>
                <a:spcPts val="1200"/>
              </a:spcBef>
              <a:spcAft>
                <a:spcPts val="1200"/>
              </a:spcAft>
            </a:pPr>
            <a:r>
              <a:rPr lang="en-US" dirty="0">
                <a:solidFill>
                  <a:srgbClr val="0070C0"/>
                </a:solidFill>
              </a:rPr>
              <a:t>http://www.myscienceproject.org/j5img/pineapple.jpg</a:t>
            </a:r>
          </a:p>
          <a:p>
            <a:pPr marL="274320">
              <a:spcBef>
                <a:spcPts val="1200"/>
              </a:spcBef>
              <a:spcAft>
                <a:spcPts val="1200"/>
              </a:spcAft>
            </a:pPr>
            <a:r>
              <a:rPr lang="en-US" dirty="0">
                <a:solidFill>
                  <a:srgbClr val="0070C0"/>
                </a:solidFill>
              </a:rPr>
              <a:t>http://www.swansonvitamins.com/en_US/images/ItemImages_SW/images_Xl/CNT048_Xl.jpg</a:t>
            </a:r>
          </a:p>
          <a:p>
            <a:pPr marL="274320">
              <a:spcBef>
                <a:spcPts val="1200"/>
              </a:spcBef>
              <a:spcAft>
                <a:spcPts val="1200"/>
              </a:spcAft>
            </a:pPr>
            <a:r>
              <a:rPr lang="en-US" dirty="0">
                <a:solidFill>
                  <a:srgbClr val="0070C0"/>
                </a:solidFill>
              </a:rPr>
              <a:t>http://www.toptenepic.com/wp-content/uploads/Grab-Green-3-in-1-Laundry-Detergent.jpg</a:t>
            </a:r>
          </a:p>
          <a:p>
            <a:pPr marL="274320">
              <a:spcBef>
                <a:spcPts val="1200"/>
              </a:spcBef>
              <a:spcAft>
                <a:spcPts val="1200"/>
              </a:spcAft>
            </a:pPr>
            <a:r>
              <a:rPr lang="en-US" dirty="0">
                <a:solidFill>
                  <a:srgbClr val="0070C0"/>
                </a:solidFill>
              </a:rPr>
              <a:t>http://www.frost.com/prod/servlet/cio/MKEE-5JAN53/image1-2.jpg</a:t>
            </a:r>
          </a:p>
          <a:p>
            <a:pPr marL="0" indent="0">
              <a:buNone/>
            </a:pPr>
            <a:endParaRPr lang="en-US" dirty="0"/>
          </a:p>
        </p:txBody>
      </p:sp>
    </p:spTree>
    <p:extLst>
      <p:ext uri="{BB962C8B-B14F-4D97-AF65-F5344CB8AC3E}">
        <p14:creationId xmlns:p14="http://schemas.microsoft.com/office/powerpoint/2010/main" val="2891059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8800" dirty="0" smtClean="0"/>
              <a:t>BIG</a:t>
            </a:r>
            <a:r>
              <a:rPr lang="en-US" dirty="0" smtClean="0"/>
              <a:t> Ideas</a:t>
            </a:r>
            <a:endParaRPr lang="en-US" dirty="0"/>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r>
              <a:rPr lang="en-US" dirty="0" smtClean="0"/>
              <a:t>Enzymes are proteins that catalyze enzyme reactions</a:t>
            </a:r>
          </a:p>
          <a:p>
            <a:r>
              <a:rPr lang="en-US" dirty="0" smtClean="0"/>
              <a:t>Enzyme efficacy is influenced by nonspecific variables such as pH, temperature, and concentration.</a:t>
            </a:r>
          </a:p>
          <a:p>
            <a:r>
              <a:rPr lang="en-US" dirty="0" smtClean="0"/>
              <a:t>Enzyme inhibitors reduce or completely inhibit enzyme catalytic action via interactions with enzyme active site(s).</a:t>
            </a:r>
            <a:endParaRPr lang="en-US" dirty="0"/>
          </a:p>
        </p:txBody>
      </p:sp>
    </p:spTree>
    <p:extLst>
      <p:ext uri="{BB962C8B-B14F-4D97-AF65-F5344CB8AC3E}">
        <p14:creationId xmlns:p14="http://schemas.microsoft.com/office/powerpoint/2010/main" val="755529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267"/>
            <a:ext cx="6629400" cy="1143000"/>
          </a:xfrm>
        </p:spPr>
        <p:txBody>
          <a:bodyPr/>
          <a:lstStyle/>
          <a:p>
            <a:r>
              <a:rPr lang="en-US" dirty="0" smtClean="0"/>
              <a:t>The Takeaway Knowledge</a:t>
            </a:r>
            <a:endParaRPr lang="en-US" dirty="0"/>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en-US" b="1" dirty="0" smtClean="0"/>
              <a:t>What is the role of an enzyme within cells?</a:t>
            </a:r>
          </a:p>
          <a:p>
            <a:r>
              <a:rPr lang="en-US" b="1" dirty="0" smtClean="0"/>
              <a:t>Explain enzymatic specificity.</a:t>
            </a:r>
          </a:p>
          <a:p>
            <a:r>
              <a:rPr lang="en-US" b="1" dirty="0" smtClean="0"/>
              <a:t>Compare and contrast the Induced Fit Hypothesis and the Lock and Key Hypothesis.</a:t>
            </a:r>
          </a:p>
          <a:p>
            <a:r>
              <a:rPr lang="en-US" b="1" dirty="0" smtClean="0"/>
              <a:t>List and explain two types of inhibitors used to regulate enzymatic activity.</a:t>
            </a:r>
          </a:p>
          <a:p>
            <a:r>
              <a:rPr lang="en-US" b="1" dirty="0" smtClean="0"/>
              <a:t>Describe three reversible inhibitors and give an example for each type.</a:t>
            </a:r>
          </a:p>
          <a:p>
            <a:r>
              <a:rPr lang="en-US" b="1" dirty="0" smtClean="0"/>
              <a:t>Name three variables that affect enzyme activity</a:t>
            </a:r>
            <a:endParaRPr lang="en-US" b="1" dirty="0"/>
          </a:p>
        </p:txBody>
      </p:sp>
      <p:pic>
        <p:nvPicPr>
          <p:cNvPr id="4" name="Picture 3" descr="http://images.tutorvista.com/cms/images/123/enzyme-activiyt.PNG"/>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52400"/>
            <a:ext cx="1847850" cy="1308735"/>
          </a:xfrm>
          <a:prstGeom prst="rect">
            <a:avLst/>
          </a:prstGeom>
          <a:noFill/>
          <a:ln>
            <a:noFill/>
          </a:ln>
        </p:spPr>
      </p:pic>
    </p:spTree>
    <p:extLst>
      <p:ext uri="{BB962C8B-B14F-4D97-AF65-F5344CB8AC3E}">
        <p14:creationId xmlns:p14="http://schemas.microsoft.com/office/powerpoint/2010/main" val="2735738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sz="6700" dirty="0">
                <a:sym typeface="Wingdings"/>
              </a:rPr>
              <a:t></a:t>
            </a:r>
            <a:r>
              <a:rPr lang="en-US" sz="6700" dirty="0"/>
              <a:t>ENGAGE</a:t>
            </a:r>
            <a:r>
              <a:rPr lang="en-US" dirty="0"/>
              <a:t/>
            </a:r>
            <a:br>
              <a:rPr lang="en-US" dirty="0"/>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43600" y="2514600"/>
            <a:ext cx="2286000" cy="1729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2362200"/>
            <a:ext cx="4800600" cy="206210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smtClean="0"/>
              <a:t>Welcome Shirley Bonkowski who is going to talk about her enzyme replacement therapy.</a:t>
            </a:r>
            <a:endParaRPr lang="en-US" sz="3200" dirty="0"/>
          </a:p>
        </p:txBody>
      </p:sp>
      <p:cxnSp>
        <p:nvCxnSpPr>
          <p:cNvPr id="6" name="Straight Connector 5"/>
          <p:cNvCxnSpPr/>
          <p:nvPr/>
        </p:nvCxnSpPr>
        <p:spPr>
          <a:xfrm>
            <a:off x="457200" y="1371600"/>
            <a:ext cx="82296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360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dirty="0">
                <a:sym typeface="Webdings"/>
              </a:rPr>
              <a:t></a:t>
            </a:r>
            <a:r>
              <a:rPr lang="en-US" sz="6700" dirty="0"/>
              <a:t>EXPLORE</a:t>
            </a:r>
            <a:r>
              <a:rPr lang="en-US" dirty="0"/>
              <a:t/>
            </a:r>
            <a:br>
              <a:rPr lang="en-US" dirty="0"/>
            </a:br>
            <a:endParaRPr lang="en-US" dirty="0"/>
          </a:p>
        </p:txBody>
      </p:sp>
      <p:sp>
        <p:nvSpPr>
          <p:cNvPr id="3" name="Content Placeholder 2"/>
          <p:cNvSpPr>
            <a:spLocks noGrp="1"/>
          </p:cNvSpPr>
          <p:nvPr>
            <p:ph idx="1"/>
          </p:nvPr>
        </p:nvSpPr>
        <p:spPr>
          <a:xfrm>
            <a:off x="457200" y="1600200"/>
            <a:ext cx="8534400" cy="4525963"/>
          </a:xfrm>
        </p:spPr>
        <p:txBody>
          <a:bodyPr/>
          <a:lstStyle/>
          <a:p>
            <a:pPr marL="0" indent="0">
              <a:buNone/>
            </a:pPr>
            <a:r>
              <a:rPr lang="en-US" dirty="0" smtClean="0"/>
              <a:t>Nonspecific Inhibitors: </a:t>
            </a:r>
          </a:p>
          <a:p>
            <a:pPr marL="0" indent="0">
              <a:buNone/>
            </a:pPr>
            <a:r>
              <a:rPr lang="en-US" dirty="0" smtClean="0"/>
              <a:t>Exploring the Effect of Heat on Pineapple Enzymes</a:t>
            </a:r>
            <a:endParaRPr lang="en-US" dirty="0"/>
          </a:p>
        </p:txBody>
      </p:sp>
      <p:pic>
        <p:nvPicPr>
          <p:cNvPr id="3074" name="Picture 2" descr="http://www.myscienceproject.org/j5img/pineap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200400"/>
            <a:ext cx="38100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57200" y="1143000"/>
            <a:ext cx="82296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862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6000" dirty="0">
                <a:sym typeface="Webdings"/>
              </a:rPr>
              <a:t></a:t>
            </a:r>
            <a:r>
              <a:rPr lang="en-US" sz="6000" dirty="0"/>
              <a:t>EXPLAIN</a:t>
            </a:r>
            <a:br>
              <a:rPr lang="en-US" sz="6000" dirty="0"/>
            </a:br>
            <a:endParaRPr lang="en-US" sz="6000" dirty="0"/>
          </a:p>
        </p:txBody>
      </p:sp>
      <p:sp>
        <p:nvSpPr>
          <p:cNvPr id="3" name="Content Placeholder 2"/>
          <p:cNvSpPr>
            <a:spLocks noGrp="1"/>
          </p:cNvSpPr>
          <p:nvPr>
            <p:ph idx="1"/>
          </p:nvPr>
        </p:nvSpPr>
        <p:spPr/>
        <p:txBody>
          <a:bodyPr/>
          <a:lstStyle/>
          <a:p>
            <a:pPr lvl="0"/>
            <a:r>
              <a:rPr lang="en-US" dirty="0"/>
              <a:t>Describe the results of adding fresh pineapple juice to Jell-O™. </a:t>
            </a:r>
            <a:endParaRPr lang="en-US" dirty="0" smtClean="0"/>
          </a:p>
          <a:p>
            <a:pPr marL="0" lvl="0" indent="0">
              <a:buNone/>
            </a:pPr>
            <a:r>
              <a:rPr lang="en-US" dirty="0">
                <a:solidFill>
                  <a:srgbClr val="FF0000"/>
                </a:solidFill>
              </a:rPr>
              <a:t>	</a:t>
            </a:r>
            <a:r>
              <a:rPr lang="en-US" dirty="0" smtClean="0">
                <a:solidFill>
                  <a:srgbClr val="FF0000"/>
                </a:solidFill>
              </a:rPr>
              <a:t>The </a:t>
            </a:r>
            <a:r>
              <a:rPr lang="en-US" dirty="0">
                <a:solidFill>
                  <a:srgbClr val="FF0000"/>
                </a:solidFill>
              </a:rPr>
              <a:t>Jell-O™ began to break down and this </a:t>
            </a:r>
            <a:r>
              <a:rPr lang="en-US" dirty="0" smtClean="0">
                <a:solidFill>
                  <a:srgbClr val="FF0000"/>
                </a:solidFill>
              </a:rPr>
              <a:t>	disintegration </a:t>
            </a:r>
            <a:r>
              <a:rPr lang="en-US" dirty="0">
                <a:solidFill>
                  <a:srgbClr val="FF0000"/>
                </a:solidFill>
              </a:rPr>
              <a:t>increased over time. </a:t>
            </a:r>
          </a:p>
          <a:p>
            <a:pPr lvl="0"/>
            <a:r>
              <a:rPr lang="en-US" dirty="0"/>
              <a:t>Describe the results of adding canned pineapple juice to Jell-O™. </a:t>
            </a:r>
          </a:p>
          <a:p>
            <a:pPr marL="0" lvl="0" indent="0">
              <a:buNone/>
            </a:pPr>
            <a:r>
              <a:rPr lang="en-US" dirty="0" smtClean="0">
                <a:solidFill>
                  <a:srgbClr val="FF0000"/>
                </a:solidFill>
              </a:rPr>
              <a:t>	The </a:t>
            </a:r>
            <a:r>
              <a:rPr lang="en-US" dirty="0">
                <a:solidFill>
                  <a:srgbClr val="FF0000"/>
                </a:solidFill>
              </a:rPr>
              <a:t>Jell-O™ broke down a little and there </a:t>
            </a:r>
            <a:r>
              <a:rPr lang="en-US" dirty="0" smtClean="0">
                <a:solidFill>
                  <a:srgbClr val="FF0000"/>
                </a:solidFill>
              </a:rPr>
              <a:t>	was </a:t>
            </a:r>
            <a:r>
              <a:rPr lang="en-US" dirty="0">
                <a:solidFill>
                  <a:srgbClr val="FF0000"/>
                </a:solidFill>
              </a:rPr>
              <a:t>little change over time.</a:t>
            </a:r>
          </a:p>
          <a:p>
            <a:endParaRPr lang="en-US" dirty="0"/>
          </a:p>
        </p:txBody>
      </p:sp>
      <p:cxnSp>
        <p:nvCxnSpPr>
          <p:cNvPr id="5" name="Straight Connector 4"/>
          <p:cNvCxnSpPr/>
          <p:nvPr/>
        </p:nvCxnSpPr>
        <p:spPr>
          <a:xfrm>
            <a:off x="457200" y="1219200"/>
            <a:ext cx="82296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36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10000"/>
          </a:bodyPr>
          <a:lstStyle/>
          <a:p>
            <a:pPr lvl="0"/>
            <a:r>
              <a:rPr lang="en-US" dirty="0"/>
              <a:t>Compare and contrast the two results. Make inferences about the different observations. </a:t>
            </a:r>
            <a:endParaRPr lang="en-US" dirty="0" smtClean="0"/>
          </a:p>
          <a:p>
            <a:pPr marL="400050" lvl="1" indent="0">
              <a:buNone/>
            </a:pPr>
            <a:r>
              <a:rPr lang="en-US" dirty="0" smtClean="0">
                <a:solidFill>
                  <a:srgbClr val="FF0000"/>
                </a:solidFill>
              </a:rPr>
              <a:t>Form </a:t>
            </a:r>
            <a:r>
              <a:rPr lang="en-US" dirty="0">
                <a:solidFill>
                  <a:srgbClr val="FF0000"/>
                </a:solidFill>
              </a:rPr>
              <a:t>some reason, the fresh pineapple was more potent in terms of breaking down the Jell-O™. Since enzymes are denatured by heat, the canning process would have destroyed the some natural substance (bromelin enzyme) in the pineapple. </a:t>
            </a:r>
            <a:endParaRPr lang="en-US" dirty="0" smtClean="0">
              <a:solidFill>
                <a:srgbClr val="FF0000"/>
              </a:solidFill>
            </a:endParaRPr>
          </a:p>
          <a:p>
            <a:pPr marL="400050" lvl="1" indent="0">
              <a:buNone/>
            </a:pPr>
            <a:endParaRPr lang="en-US" dirty="0">
              <a:solidFill>
                <a:srgbClr val="FF0000"/>
              </a:solidFill>
            </a:endParaRPr>
          </a:p>
          <a:p>
            <a:r>
              <a:rPr lang="en-US" dirty="0"/>
              <a:t>Based on the results of this experiment, what claim might you make about enzymes; what they do and how they are affected by temperature? </a:t>
            </a:r>
            <a:endParaRPr lang="en-US" dirty="0" smtClean="0"/>
          </a:p>
          <a:p>
            <a:pPr marL="400050" lvl="1" indent="0">
              <a:buNone/>
            </a:pPr>
            <a:r>
              <a:rPr lang="en-US" dirty="0" smtClean="0">
                <a:solidFill>
                  <a:srgbClr val="FF0000"/>
                </a:solidFill>
              </a:rPr>
              <a:t>Enzymes </a:t>
            </a:r>
            <a:r>
              <a:rPr lang="en-US" dirty="0">
                <a:solidFill>
                  <a:srgbClr val="FF0000"/>
                </a:solidFill>
              </a:rPr>
              <a:t>are involved in catabolic processes. That is they break down certain substances. The enzymes are also affected by variables such as temperature which is why the canned pineapple juice had little effect on the Jell-O™.</a:t>
            </a:r>
          </a:p>
        </p:txBody>
      </p:sp>
    </p:spTree>
    <p:extLst>
      <p:ext uri="{BB962C8B-B14F-4D97-AF65-F5344CB8AC3E}">
        <p14:creationId xmlns:p14="http://schemas.microsoft.com/office/powerpoint/2010/main" val="84718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4525963"/>
          </a:xfrm>
        </p:spPr>
        <p:txBody>
          <a:bodyPr/>
          <a:lstStyle/>
          <a:p>
            <a:r>
              <a:rPr lang="en-US" dirty="0"/>
              <a:t>What did you learn from the reading materials about enzyme uses? </a:t>
            </a:r>
            <a:endParaRPr lang="en-US" dirty="0" smtClean="0"/>
          </a:p>
          <a:p>
            <a:pPr marL="400050" lvl="1" indent="0">
              <a:buNone/>
            </a:pPr>
            <a:r>
              <a:rPr lang="en-US" dirty="0" smtClean="0">
                <a:solidFill>
                  <a:srgbClr val="FF0000"/>
                </a:solidFill>
              </a:rPr>
              <a:t>Answers </a:t>
            </a:r>
            <a:r>
              <a:rPr lang="en-US" dirty="0">
                <a:solidFill>
                  <a:srgbClr val="FF0000"/>
                </a:solidFill>
              </a:rPr>
              <a:t>will vary, but should include common uses of enzymes to aid digestion, clean clothing, and treatment of wounds. The names of specific enzymes and the source of the enzyme are also discussed.</a:t>
            </a:r>
          </a:p>
        </p:txBody>
      </p:sp>
      <p:pic>
        <p:nvPicPr>
          <p:cNvPr id="4098" name="Picture 2" descr="http://www.swansonvitamins.com/en_US/images/ItemImages_SW/images_Xl/CNT048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203" y="3276600"/>
            <a:ext cx="2181225" cy="32751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toptenepic.com/wp-content/uploads/Grab-Green-3-in-1-Laundry-Deterg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3588276"/>
            <a:ext cx="2590799" cy="2590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frost.com/prod/servlet/cio/MKEE-5JAN53/image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86200"/>
            <a:ext cx="302895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97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B050"/>
      </a:dk1>
      <a:lt1>
        <a:sysClr val="window" lastClr="FFFFFF"/>
      </a:lt1>
      <a:dk2>
        <a:srgbClr val="F272A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33CC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874</Words>
  <Application>Microsoft Office PowerPoint</Application>
  <PresentationFormat>On-screen Show (4:3)</PresentationFormat>
  <Paragraphs>123</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Document</vt:lpstr>
      <vt:lpstr>Breaking Up Can be Easy to Do or Come Together Right Now</vt:lpstr>
      <vt:lpstr>BIO 9 (C)</vt:lpstr>
      <vt:lpstr>BIG Ideas</vt:lpstr>
      <vt:lpstr>The Takeaway Knowledge</vt:lpstr>
      <vt:lpstr>ENGAGE </vt:lpstr>
      <vt:lpstr>EXPLORE </vt:lpstr>
      <vt:lpstr>EXPLAIN </vt:lpstr>
      <vt:lpstr>PowerPoint Presentation</vt:lpstr>
      <vt:lpstr>PowerPoint Presentation</vt:lpstr>
      <vt:lpstr>ELABORATE </vt:lpstr>
      <vt:lpstr>Catabolism</vt:lpstr>
      <vt:lpstr>Anabolic Activity</vt:lpstr>
      <vt:lpstr>Anabolic Activity</vt:lpstr>
      <vt:lpstr>Competitive Inhibition</vt:lpstr>
      <vt:lpstr>Competitive Inhibition</vt:lpstr>
      <vt:lpstr>Competitive Inhibition</vt:lpstr>
      <vt:lpstr>Noncompetitive Inhibition</vt:lpstr>
      <vt:lpstr>Noncompetitive Inhibition</vt:lpstr>
      <vt:lpstr>Evaluate</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Up Can be Easy to Do or Come Together Right Now</dc:title>
  <dc:creator>Pamela</dc:creator>
  <cp:lastModifiedBy>Pamela</cp:lastModifiedBy>
  <cp:revision>12</cp:revision>
  <dcterms:created xsi:type="dcterms:W3CDTF">2014-07-06T05:18:04Z</dcterms:created>
  <dcterms:modified xsi:type="dcterms:W3CDTF">2014-07-25T04:12:21Z</dcterms:modified>
</cp:coreProperties>
</file>