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57" r:id="rId3"/>
    <p:sldId id="259" r:id="rId4"/>
    <p:sldId id="261" r:id="rId5"/>
    <p:sldId id="262" r:id="rId6"/>
    <p:sldId id="258" r:id="rId7"/>
    <p:sldId id="263" r:id="rId8"/>
    <p:sldId id="264" r:id="rId9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2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77520-5D89-441B-900F-85D3F83B4988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929AC-2609-4D06-81DF-847F7EAFF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28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4A5391-59BD-4584-BCA5-5F257ED11826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396C72E-DCA3-40BB-80C7-FC9ACF51BB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Examining Proofs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©</a:t>
            </a:r>
            <a:r>
              <a:rPr lang="en-US" dirty="0" err="1" smtClean="0"/>
              <a:t>Xtreem</a:t>
            </a:r>
            <a:r>
              <a:rPr lang="en-US" dirty="0" smtClean="0"/>
              <a:t> Geometry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4876800"/>
            <a:ext cx="2158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/>
              <a:t>TEKS G.6E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108330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181100" y="1905000"/>
            <a:ext cx="6781800" cy="1600200"/>
          </a:xfrm>
        </p:spPr>
        <p:txBody>
          <a:bodyPr/>
          <a:lstStyle/>
          <a:p>
            <a:pPr marL="0" indent="3175" algn="ctr"/>
            <a:r>
              <a:rPr lang="en-US" dirty="0" smtClean="0"/>
              <a:t>The </a:t>
            </a:r>
            <a:r>
              <a:rPr lang="en-US" dirty="0"/>
              <a:t>square whose side is 21 cm has the same area as the rectangle whose sides are 34 </a:t>
            </a:r>
            <a:r>
              <a:rPr lang="en-US" dirty="0" smtClean="0"/>
              <a:t>cm and 13 cm.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929640"/>
          </a:xfrm>
        </p:spPr>
        <p:txBody>
          <a:bodyPr/>
          <a:lstStyle/>
          <a:p>
            <a:pPr algn="ctr"/>
            <a:r>
              <a:rPr lang="en-US" dirty="0" smtClean="0"/>
              <a:t>Is this a valid statement?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447800"/>
            <a:ext cx="7620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904842" y="228600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Engage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866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929640"/>
          </a:xfrm>
        </p:spPr>
        <p:txBody>
          <a:bodyPr/>
          <a:lstStyle/>
          <a:p>
            <a:pPr algn="ctr"/>
            <a:r>
              <a:rPr lang="en-US" dirty="0" smtClean="0"/>
              <a:t>Given this statement, examine the proof: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219200"/>
            <a:ext cx="7620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638300" y="2590800"/>
            <a:ext cx="58674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b="1" u="sng" dirty="0"/>
              <a:t>Proof </a:t>
            </a:r>
            <a:r>
              <a:rPr lang="en-US" sz="3200" b="1" u="sng" dirty="0" smtClean="0"/>
              <a:t>Format </a:t>
            </a:r>
            <a:br>
              <a:rPr lang="en-US" sz="3200" b="1" u="sng" dirty="0" smtClean="0"/>
            </a:br>
            <a:r>
              <a:rPr lang="en-US" sz="2800" dirty="0" smtClean="0"/>
              <a:t>Group A: Paragraph proof</a:t>
            </a:r>
          </a:p>
          <a:p>
            <a:pPr algn="ctr">
              <a:spcAft>
                <a:spcPts val="1800"/>
              </a:spcAft>
            </a:pPr>
            <a:r>
              <a:rPr lang="en-US" sz="2800" dirty="0" smtClean="0"/>
              <a:t>Group B</a:t>
            </a:r>
            <a:r>
              <a:rPr lang="en-US" sz="2800" dirty="0" smtClean="0"/>
              <a:t>: Two-column proof</a:t>
            </a:r>
          </a:p>
          <a:p>
            <a:pPr algn="ctr">
              <a:spcAft>
                <a:spcPts val="1800"/>
              </a:spcAft>
            </a:pPr>
            <a:r>
              <a:rPr lang="en-US" sz="2800" dirty="0" smtClean="0"/>
              <a:t>Group C</a:t>
            </a:r>
            <a:r>
              <a:rPr lang="en-US" sz="2800" dirty="0" smtClean="0"/>
              <a:t>: Flowchart proof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769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/>
              <a:t>I</a:t>
            </a:r>
            <a:r>
              <a:rPr lang="en-US" sz="2800" b="1" i="1" dirty="0" smtClean="0"/>
              <a:t>f a quadrilateral is a parallelogram, then its diagonals bisect each other.</a:t>
            </a:r>
            <a:endParaRPr lang="en-US" sz="28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904842" y="2286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Explore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43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04800"/>
            <a:ext cx="7520940" cy="929640"/>
          </a:xfrm>
        </p:spPr>
        <p:txBody>
          <a:bodyPr/>
          <a:lstStyle/>
          <a:p>
            <a:pPr algn="ctr"/>
            <a:r>
              <a:rPr lang="en-US" dirty="0" smtClean="0"/>
              <a:t>Back at your tables, compare &amp; Contrast the different formats for the proof: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219200"/>
            <a:ext cx="7620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85800" y="1295400"/>
            <a:ext cx="769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/>
              <a:t>I</a:t>
            </a:r>
            <a:r>
              <a:rPr lang="en-US" sz="2800" b="1" i="1" dirty="0" smtClean="0"/>
              <a:t>f a quadrilateral is a parallelogram, then its diagonals bisect each other.</a:t>
            </a:r>
            <a:endParaRPr lang="en-US" sz="2800" b="1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103892"/>
              </p:ext>
            </p:extLst>
          </p:nvPr>
        </p:nvGraphicFramePr>
        <p:xfrm>
          <a:off x="1181100" y="2438400"/>
          <a:ext cx="6781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0600"/>
                <a:gridCol w="2260600"/>
                <a:gridCol w="2260600"/>
              </a:tblGrid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Proof format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Advantages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Disadvantages </a:t>
                      </a:r>
                      <a:endParaRPr lang="en-US" dirty="0"/>
                    </a:p>
                  </a:txBody>
                  <a:tcPr anchor="ctr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 smtClean="0"/>
                        <a:t>Paragraph proof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 smtClean="0"/>
                        <a:t>Two-column proof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 smtClean="0"/>
                        <a:t>Flowchart proof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088789" y="87868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Explain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3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04800"/>
            <a:ext cx="7520940" cy="929640"/>
          </a:xfrm>
        </p:spPr>
        <p:txBody>
          <a:bodyPr/>
          <a:lstStyle/>
          <a:p>
            <a:pPr algn="ctr"/>
            <a:r>
              <a:rPr lang="en-US" dirty="0"/>
              <a:t>“A good proof is …”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219200"/>
            <a:ext cx="7620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09600" y="138178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Brainstorm what are </a:t>
            </a:r>
            <a:r>
              <a:rPr lang="en-US" sz="2800" dirty="0"/>
              <a:t>characteristics of a </a:t>
            </a:r>
            <a:r>
              <a:rPr lang="en-US" sz="2800" dirty="0" smtClean="0"/>
              <a:t>good proof</a:t>
            </a:r>
            <a:r>
              <a:rPr lang="en-US" sz="2800" dirty="0"/>
              <a:t>. </a:t>
            </a:r>
            <a:endParaRPr lang="en-US" sz="28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8088789" y="87868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Explain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57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62000" y="1524000"/>
            <a:ext cx="7543800" cy="1676400"/>
          </a:xfrm>
        </p:spPr>
        <p:txBody>
          <a:bodyPr/>
          <a:lstStyle/>
          <a:p>
            <a:pPr marL="0" indent="0"/>
            <a:r>
              <a:rPr lang="en-US" u="sng" dirty="0" smtClean="0"/>
              <a:t>Converse:</a:t>
            </a:r>
          </a:p>
          <a:p>
            <a:pPr marL="0" indent="0"/>
            <a:r>
              <a:rPr lang="en-US" i="1" dirty="0" smtClean="0"/>
              <a:t>If </a:t>
            </a:r>
            <a:r>
              <a:rPr lang="en-US" i="1" dirty="0"/>
              <a:t>the diagonals of </a:t>
            </a:r>
            <a:r>
              <a:rPr lang="en-US" i="1" dirty="0" smtClean="0"/>
              <a:t>a quadrilateral bisect each </a:t>
            </a:r>
            <a:r>
              <a:rPr lang="en-US" i="1" dirty="0"/>
              <a:t>other, </a:t>
            </a:r>
            <a:r>
              <a:rPr lang="en-US" i="1" dirty="0" smtClean="0"/>
              <a:t>then the </a:t>
            </a:r>
            <a:r>
              <a:rPr lang="en-US" i="1" dirty="0"/>
              <a:t>quadrilateral is </a:t>
            </a:r>
            <a:r>
              <a:rPr lang="en-US" i="1" dirty="0" smtClean="0"/>
              <a:t>a parallelogram.</a:t>
            </a:r>
            <a:endParaRPr lang="en-US" i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929640"/>
          </a:xfrm>
        </p:spPr>
        <p:txBody>
          <a:bodyPr/>
          <a:lstStyle/>
          <a:p>
            <a:pPr algn="ctr"/>
            <a:r>
              <a:rPr lang="en-US" dirty="0" smtClean="0"/>
              <a:t>Prove the following </a:t>
            </a:r>
            <a:br>
              <a:rPr lang="en-US" dirty="0" smtClean="0"/>
            </a:br>
            <a:r>
              <a:rPr lang="en-US" sz="2400" dirty="0" smtClean="0"/>
              <a:t>(Using any of the 3 formats we just studied)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447800"/>
            <a:ext cx="7620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904842" y="228600"/>
            <a:ext cx="1115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Elaborate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939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62000" y="1198180"/>
            <a:ext cx="7543800" cy="914400"/>
          </a:xfrm>
        </p:spPr>
        <p:txBody>
          <a:bodyPr>
            <a:normAutofit/>
          </a:bodyPr>
          <a:lstStyle/>
          <a:p>
            <a:pPr marL="0" indent="0"/>
            <a:r>
              <a:rPr lang="en-US" sz="2000" i="1" dirty="0" smtClean="0"/>
              <a:t>If </a:t>
            </a:r>
            <a:r>
              <a:rPr lang="en-US" sz="2000" i="1" dirty="0"/>
              <a:t>the diagonals of </a:t>
            </a:r>
            <a:r>
              <a:rPr lang="en-US" sz="2000" i="1" dirty="0" smtClean="0"/>
              <a:t>a quadrilateral bisect each </a:t>
            </a:r>
            <a:r>
              <a:rPr lang="en-US" sz="2000" i="1" dirty="0"/>
              <a:t>other, </a:t>
            </a:r>
            <a:r>
              <a:rPr lang="en-US" sz="2000" i="1" dirty="0" smtClean="0"/>
              <a:t>then the </a:t>
            </a:r>
            <a:r>
              <a:rPr lang="en-US" sz="2000" i="1" dirty="0"/>
              <a:t>quadrilateral is </a:t>
            </a:r>
            <a:r>
              <a:rPr lang="en-US" sz="2000" i="1" dirty="0" smtClean="0"/>
              <a:t>a parallelogram.</a:t>
            </a:r>
            <a:endParaRPr lang="en-US" sz="2000" i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929640"/>
          </a:xfrm>
        </p:spPr>
        <p:txBody>
          <a:bodyPr/>
          <a:lstStyle/>
          <a:p>
            <a:pPr algn="ctr"/>
            <a:r>
              <a:rPr lang="en-US" dirty="0" smtClean="0"/>
              <a:t>Evaluate another’s proof: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143000"/>
            <a:ext cx="7620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904842" y="228600"/>
            <a:ext cx="1021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Evaluate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905000"/>
            <a:ext cx="487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u="sng" dirty="0" smtClean="0"/>
              <a:t>Points Possible – 5:</a:t>
            </a:r>
          </a:p>
          <a:p>
            <a:r>
              <a:rPr lang="en-US" sz="1600" b="1" dirty="0" smtClean="0"/>
              <a:t>3:</a:t>
            </a:r>
            <a:r>
              <a:rPr lang="en-US" sz="1600" dirty="0" smtClean="0"/>
              <a:t> Proof is correct </a:t>
            </a:r>
          </a:p>
          <a:p>
            <a:r>
              <a:rPr lang="en-US" sz="1600" b="1" dirty="0" smtClean="0"/>
              <a:t>2: </a:t>
            </a:r>
            <a:r>
              <a:rPr lang="en-US" sz="1600" dirty="0" smtClean="0"/>
              <a:t>Proof is correct but incomplete</a:t>
            </a:r>
          </a:p>
          <a:p>
            <a:r>
              <a:rPr lang="en-US" sz="1600" b="1" dirty="0" smtClean="0"/>
              <a:t>1: </a:t>
            </a:r>
            <a:r>
              <a:rPr lang="en-US" sz="1600" dirty="0" smtClean="0"/>
              <a:t>Proof is incorrect but includes elements of a proof</a:t>
            </a:r>
          </a:p>
          <a:p>
            <a:r>
              <a:rPr lang="en-US" sz="1600" b="1" dirty="0" smtClean="0"/>
              <a:t>0:</a:t>
            </a:r>
            <a:r>
              <a:rPr lang="en-US" sz="1600" dirty="0" smtClean="0"/>
              <a:t> No Response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228600" y="3247072"/>
            <a:ext cx="85880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u="sng" dirty="0" smtClean="0"/>
              <a:t>Supporting Components in a Proof:</a:t>
            </a:r>
            <a:endParaRPr lang="en-US" sz="1200" u="sng" dirty="0" smtClean="0"/>
          </a:p>
          <a:p>
            <a:r>
              <a:rPr lang="en-US" sz="1600" b="1" dirty="0" smtClean="0"/>
              <a:t>2: Multiple Components</a:t>
            </a:r>
            <a:r>
              <a:rPr lang="en-US" sz="1400" dirty="0" smtClean="0"/>
              <a:t>: Response contains more than one representation used in the service of creating a solution to the task. </a:t>
            </a:r>
          </a:p>
          <a:p>
            <a:r>
              <a:rPr lang="en-US" sz="1600" b="1" dirty="0" smtClean="0"/>
              <a:t>1: Single Components</a:t>
            </a:r>
            <a:r>
              <a:rPr lang="en-US" sz="1400" b="1" dirty="0" smtClean="0"/>
              <a:t>: </a:t>
            </a:r>
            <a:r>
              <a:rPr lang="en-US" sz="1400" dirty="0" smtClean="0"/>
              <a:t>Response contains only a single representation used in the service of creating a solution to the task. A written sentence or sentences that simply states the answer, but does not add any mathematical explanation, does not qualify as a second representation.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8532" y="4800600"/>
            <a:ext cx="8588013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b="1" i="1" dirty="0" smtClean="0"/>
              <a:t>Components could include: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600" dirty="0" smtClean="0"/>
              <a:t>Mathematical Argument: The proof follows a mathematical argument, one that follows rules for argumentation in the mathematical domain.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600" dirty="0" smtClean="0"/>
              <a:t>Establishes Truth: The proof establishes a given statement or conjecture as true.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600" dirty="0" smtClean="0"/>
              <a:t>Based on Mathematical Facts: The proof is based on mathematical facts, previously proven results, or unproved assumptions that are agreed-upon by the person creating the proof and/or the mathematical community at large.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62414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28600"/>
            <a:ext cx="8077200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>
              <a:spcAft>
                <a:spcPts val="600"/>
              </a:spcAft>
            </a:pPr>
            <a:r>
              <a:rPr lang="en-US" sz="1600" dirty="0" smtClean="0"/>
              <a:t>(6) Proof and congruence. The student uses the process skills with deductive reasoning to prove and apply theorems by using a variety of methods such as coordinate, transformational, and axiomatic and formats such as two-column, paragraph, and flow chart. The student is expected to: </a:t>
            </a:r>
          </a:p>
          <a:p>
            <a:pPr marL="568325" indent="-222250">
              <a:spcAft>
                <a:spcPts val="600"/>
              </a:spcAft>
            </a:pPr>
            <a:r>
              <a:rPr lang="en-US" sz="1600" dirty="0" smtClean="0"/>
              <a:t>(A) verify theorems about angles formed by the intersection of lines and line segments, including vertical angles, and angles formed by parallel lines cut by a transversal and prove equidistance between the endpoints of a segment and points on its perpendicular bisector and apply these relationships to solve problems; </a:t>
            </a:r>
          </a:p>
          <a:p>
            <a:pPr marL="568325" indent="-222250">
              <a:spcAft>
                <a:spcPts val="600"/>
              </a:spcAft>
            </a:pPr>
            <a:r>
              <a:rPr lang="en-US" sz="1600" dirty="0" smtClean="0"/>
              <a:t>(B) prove two triangles are congruent by applying the Side-Angle-Side, Angle-Side-Angle, Side-Side-Side, Angle-Angle-Side, and Hypotenuse-Leg congruence conditions; </a:t>
            </a:r>
          </a:p>
          <a:p>
            <a:pPr marL="568325" indent="-222250">
              <a:spcAft>
                <a:spcPts val="600"/>
              </a:spcAft>
            </a:pPr>
            <a:r>
              <a:rPr lang="en-US" sz="1600" dirty="0" smtClean="0"/>
              <a:t>(C) apply the definition of congruence, in terms of rigid transformations, to identify congruent figures and their corresponding sides and angles; </a:t>
            </a:r>
          </a:p>
          <a:p>
            <a:pPr marL="568325" indent="-222250">
              <a:spcAft>
                <a:spcPts val="600"/>
              </a:spcAft>
            </a:pPr>
            <a:r>
              <a:rPr lang="en-US" sz="1600" dirty="0" smtClean="0"/>
              <a:t>(D) verify theorems about the relationships in triangles, including proof of the Pythagorean Theorem, the sum of interior angles, base angles of isosceles triangles, </a:t>
            </a:r>
            <a:r>
              <a:rPr lang="en-US" sz="1600" dirty="0" err="1" smtClean="0"/>
              <a:t>midsegments</a:t>
            </a:r>
            <a:r>
              <a:rPr lang="en-US" sz="1600" dirty="0" smtClean="0"/>
              <a:t>, and medians, and apply these relationships to solve problems; and </a:t>
            </a:r>
          </a:p>
          <a:p>
            <a:pPr marL="568325" indent="-222250">
              <a:spcAft>
                <a:spcPts val="600"/>
              </a:spcAft>
            </a:pPr>
            <a:r>
              <a:rPr lang="en-US" sz="1600" dirty="0" smtClean="0"/>
              <a:t>(E) prove a quadrilateral is a parallelogram, rectangle, square, or rhombus using opposite sides, opposite angles, or diagonals and apply these relationships to solve problems.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2657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54</TotalTime>
  <Words>583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Angles</vt:lpstr>
      <vt:lpstr>Examining Proofs</vt:lpstr>
      <vt:lpstr>Is this a valid statement?</vt:lpstr>
      <vt:lpstr>Given this statement, examine the proof:</vt:lpstr>
      <vt:lpstr>Back at your tables, compare &amp; Contrast the different formats for the proof:</vt:lpstr>
      <vt:lpstr>“A good proof is …”</vt:lpstr>
      <vt:lpstr>Prove the following  (Using any of the 3 formats we just studied)</vt:lpstr>
      <vt:lpstr>Evaluate another’s proof:</vt:lpstr>
      <vt:lpstr>PowerPoint Presentation</vt:lpstr>
    </vt:vector>
  </TitlesOfParts>
  <Company>University of North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Examining Proofs</dc:title>
  <dc:creator>Pratt, Sarah</dc:creator>
  <cp:lastModifiedBy>Pratt, Sarah</cp:lastModifiedBy>
  <cp:revision>13</cp:revision>
  <cp:lastPrinted>2014-07-10T15:36:15Z</cp:lastPrinted>
  <dcterms:created xsi:type="dcterms:W3CDTF">2014-07-10T14:47:27Z</dcterms:created>
  <dcterms:modified xsi:type="dcterms:W3CDTF">2014-07-10T15:41:59Z</dcterms:modified>
</cp:coreProperties>
</file>