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8" r:id="rId7"/>
    <p:sldId id="262" r:id="rId8"/>
    <p:sldId id="264" r:id="rId9"/>
    <p:sldId id="263" r:id="rId10"/>
    <p:sldId id="261" r:id="rId11"/>
    <p:sldId id="265" r:id="rId12"/>
    <p:sldId id="267" r:id="rId13"/>
    <p:sldId id="269" r:id="rId14"/>
    <p:sldId id="270" r:id="rId15"/>
    <p:sldId id="271" r:id="rId16"/>
    <p:sldId id="266"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446" y="3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8B774CA0-BD51-4F8F-8A2B-2DD4D6C3E987}" type="datetimeFigureOut">
              <a:rPr lang="en-US" smtClean="0"/>
              <a:t>6/11/2014</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F3D6695C-1B8C-44E7-AC18-51E22E6F1AB7}"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B774CA0-BD51-4F8F-8A2B-2DD4D6C3E987}" type="datetimeFigureOut">
              <a:rPr lang="en-US" smtClean="0"/>
              <a:t>6/11/2014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3D6695C-1B8C-44E7-AC18-51E22E6F1AB7}"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B774CA0-BD51-4F8F-8A2B-2DD4D6C3E987}" type="datetimeFigureOut">
              <a:rPr lang="en-US" smtClean="0"/>
              <a:t>6/11/2014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3D6695C-1B8C-44E7-AC18-51E22E6F1AB7}"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B774CA0-BD51-4F8F-8A2B-2DD4D6C3E987}" type="datetimeFigureOut">
              <a:rPr lang="en-US" smtClean="0"/>
              <a:t>6/11/2014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3D6695C-1B8C-44E7-AC18-51E22E6F1AB7}"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B774CA0-BD51-4F8F-8A2B-2DD4D6C3E987}" type="datetimeFigureOut">
              <a:rPr lang="en-US" smtClean="0"/>
              <a:t>6/11/2014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3D6695C-1B8C-44E7-AC18-51E22E6F1AB7}"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B774CA0-BD51-4F8F-8A2B-2DD4D6C3E987}" type="datetimeFigureOut">
              <a:rPr lang="en-US" smtClean="0"/>
              <a:t>6/11/2014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3D6695C-1B8C-44E7-AC18-51E22E6F1AB7}"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B774CA0-BD51-4F8F-8A2B-2DD4D6C3E987}" type="datetimeFigureOut">
              <a:rPr lang="en-US" smtClean="0"/>
              <a:t>6/11/2014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3D6695C-1B8C-44E7-AC18-51E22E6F1AB7}"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B774CA0-BD51-4F8F-8A2B-2DD4D6C3E987}" type="datetimeFigureOut">
              <a:rPr lang="en-US" smtClean="0"/>
              <a:t>6/11/2014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3D6695C-1B8C-44E7-AC18-51E22E6F1AB7}"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8B774CA0-BD51-4F8F-8A2B-2DD4D6C3E987}" type="datetimeFigureOut">
              <a:rPr lang="en-US" smtClean="0"/>
              <a:t>6/11/2014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3D6695C-1B8C-44E7-AC18-51E22E6F1AB7}"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B774CA0-BD51-4F8F-8A2B-2DD4D6C3E987}" type="datetimeFigureOut">
              <a:rPr lang="en-US" smtClean="0"/>
              <a:t>6/11/2014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3D6695C-1B8C-44E7-AC18-51E22E6F1AB7}"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8B774CA0-BD51-4F8F-8A2B-2DD4D6C3E987}" type="datetimeFigureOut">
              <a:rPr lang="en-US" smtClean="0"/>
              <a:t>6/11/2014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3D6695C-1B8C-44E7-AC18-51E22E6F1AB7}"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B774CA0-BD51-4F8F-8A2B-2DD4D6C3E987}" type="datetimeFigureOut">
              <a:rPr lang="en-US" smtClean="0"/>
              <a:t>6/11/2014</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3D6695C-1B8C-44E7-AC18-51E22E6F1AB7}"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hyperlink" Target="http://moonmentum.com/blog/tag/michael-faraday"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6152" y="1267485"/>
            <a:ext cx="7235981" cy="1247115"/>
          </a:xfrm>
        </p:spPr>
        <p:txBody>
          <a:bodyPr/>
          <a:lstStyle/>
          <a:p>
            <a:r>
              <a:rPr lang="en-US" sz="5400" dirty="0" smtClean="0"/>
              <a:t>Scientific Observations</a:t>
            </a:r>
            <a:endParaRPr lang="en-US" sz="5400" dirty="0"/>
          </a:p>
        </p:txBody>
      </p:sp>
      <p:sp>
        <p:nvSpPr>
          <p:cNvPr id="3" name="Subtitle 2"/>
          <p:cNvSpPr>
            <a:spLocks noGrp="1"/>
          </p:cNvSpPr>
          <p:nvPr>
            <p:ph type="subTitle" idx="1"/>
          </p:nvPr>
        </p:nvSpPr>
        <p:spPr>
          <a:xfrm>
            <a:off x="1447800" y="3581400"/>
            <a:ext cx="6400800" cy="2057400"/>
          </a:xfrm>
        </p:spPr>
        <p:txBody>
          <a:bodyPr>
            <a:normAutofit fontScale="85000" lnSpcReduction="20000"/>
          </a:bodyPr>
          <a:lstStyle/>
          <a:p>
            <a:endParaRPr lang="en-US" dirty="0">
              <a:solidFill>
                <a:schemeClr val="accent1"/>
              </a:solidFill>
            </a:endParaRPr>
          </a:p>
          <a:p>
            <a:pPr algn="l"/>
            <a:r>
              <a:rPr lang="en-US" i="1" dirty="0" smtClean="0">
                <a:solidFill>
                  <a:schemeClr val="accent1"/>
                </a:solidFill>
              </a:rPr>
              <a:t>There </a:t>
            </a:r>
            <a:r>
              <a:rPr lang="en-US" i="1" dirty="0">
                <a:solidFill>
                  <a:schemeClr val="accent1"/>
                </a:solidFill>
              </a:rPr>
              <a:t>is no better, there is no more open door by which you can enter into the study of natural philosophy than by considering the physical phenomena of a candle. </a:t>
            </a:r>
            <a:endParaRPr lang="en-US" i="1" dirty="0" smtClean="0">
              <a:solidFill>
                <a:schemeClr val="accent1"/>
              </a:solidFill>
            </a:endParaRPr>
          </a:p>
          <a:p>
            <a:pPr algn="r"/>
            <a:endParaRPr lang="en-US" dirty="0" smtClean="0">
              <a:solidFill>
                <a:schemeClr val="accent1"/>
              </a:solidFill>
            </a:endParaRPr>
          </a:p>
          <a:p>
            <a:pPr algn="r"/>
            <a:r>
              <a:rPr lang="en-US" dirty="0" smtClean="0">
                <a:solidFill>
                  <a:schemeClr val="accent1"/>
                </a:solidFill>
              </a:rPr>
              <a:t>—</a:t>
            </a:r>
            <a:r>
              <a:rPr lang="en-US" dirty="0">
                <a:solidFill>
                  <a:schemeClr val="accent1"/>
                </a:solidFill>
              </a:rPr>
              <a:t>Michael </a:t>
            </a:r>
            <a:r>
              <a:rPr lang="en-US" dirty="0" smtClean="0">
                <a:solidFill>
                  <a:schemeClr val="accent1"/>
                </a:solidFill>
              </a:rPr>
              <a:t>Faraday</a:t>
            </a:r>
            <a:endParaRPr lang="en-US" dirty="0">
              <a:solidFill>
                <a:schemeClr val="accent1"/>
              </a:solidFill>
            </a:endParaRPr>
          </a:p>
        </p:txBody>
      </p:sp>
    </p:spTree>
    <p:extLst>
      <p:ext uri="{BB962C8B-B14F-4D97-AF65-F5344CB8AC3E}">
        <p14:creationId xmlns:p14="http://schemas.microsoft.com/office/powerpoint/2010/main" val="2944373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4111"/>
            <a:ext cx="7498080" cy="1143000"/>
          </a:xfrm>
        </p:spPr>
        <p:txBody>
          <a:bodyPr/>
          <a:lstStyle/>
          <a:p>
            <a:r>
              <a:rPr lang="en-US" dirty="0" smtClean="0"/>
              <a:t>Major Contributions in Physics</a:t>
            </a:r>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155068188"/>
              </p:ext>
            </p:extLst>
          </p:nvPr>
        </p:nvGraphicFramePr>
        <p:xfrm>
          <a:off x="1066800" y="1143000"/>
          <a:ext cx="7880350" cy="5090160"/>
        </p:xfrm>
        <a:graphic>
          <a:graphicData uri="http://schemas.openxmlformats.org/drawingml/2006/table">
            <a:tbl>
              <a:tblPr firstRow="1" bandRow="1">
                <a:tableStyleId>{8A107856-5554-42FB-B03E-39F5DBC370BA}</a:tableStyleId>
              </a:tblPr>
              <a:tblGrid>
                <a:gridCol w="1789019"/>
                <a:gridCol w="6091331"/>
              </a:tblGrid>
              <a:tr h="370840">
                <a:tc>
                  <a:txBody>
                    <a:bodyPr/>
                    <a:lstStyle/>
                    <a:p>
                      <a:r>
                        <a:rPr lang="en-US" sz="2000" b="0" dirty="0" smtClean="0"/>
                        <a:t>1821</a:t>
                      </a:r>
                      <a:endParaRPr lang="en-US" sz="2000" b="0" dirty="0"/>
                    </a:p>
                  </a:txBody>
                  <a:tcPr marL="157766" marR="157766"/>
                </a:tc>
                <a:tc>
                  <a:txBody>
                    <a:bodyPr/>
                    <a:lstStyle/>
                    <a:p>
                      <a:r>
                        <a:rPr lang="en-US" sz="2000" b="0" dirty="0" smtClean="0"/>
                        <a:t>Electromagnetic</a:t>
                      </a:r>
                      <a:r>
                        <a:rPr lang="en-US" sz="2000" b="0" baseline="0" dirty="0" smtClean="0"/>
                        <a:t> rotation</a:t>
                      </a:r>
                      <a:endParaRPr lang="en-US" sz="2000" b="0" dirty="0"/>
                    </a:p>
                  </a:txBody>
                  <a:tcPr marL="157766" marR="157766"/>
                </a:tc>
              </a:tr>
              <a:tr h="370840">
                <a:tc>
                  <a:txBody>
                    <a:bodyPr/>
                    <a:lstStyle/>
                    <a:p>
                      <a:r>
                        <a:rPr lang="en-US" sz="2000" dirty="0" smtClean="0"/>
                        <a:t>1831</a:t>
                      </a:r>
                      <a:endParaRPr lang="en-US" sz="2000" dirty="0"/>
                    </a:p>
                  </a:txBody>
                  <a:tcPr marL="157766" marR="157766"/>
                </a:tc>
                <a:tc>
                  <a:txBody>
                    <a:bodyPr/>
                    <a:lstStyle/>
                    <a:p>
                      <a:r>
                        <a:rPr lang="en-US" sz="2000" dirty="0" smtClean="0"/>
                        <a:t>Electromagnetic induction</a:t>
                      </a:r>
                      <a:endParaRPr lang="en-US" sz="2000" dirty="0"/>
                    </a:p>
                  </a:txBody>
                  <a:tcPr marL="157766" marR="157766"/>
                </a:tc>
              </a:tr>
              <a:tr h="370840">
                <a:tc>
                  <a:txBody>
                    <a:bodyPr/>
                    <a:lstStyle/>
                    <a:p>
                      <a:r>
                        <a:rPr lang="en-US" sz="2000" dirty="0" smtClean="0"/>
                        <a:t>1832</a:t>
                      </a:r>
                      <a:endParaRPr lang="en-US" sz="2000" dirty="0"/>
                    </a:p>
                  </a:txBody>
                  <a:tcPr marL="157766" marR="157766"/>
                </a:tc>
                <a:tc>
                  <a:txBody>
                    <a:bodyPr/>
                    <a:lstStyle/>
                    <a:p>
                      <a:r>
                        <a:rPr lang="en-US" sz="2000" dirty="0" smtClean="0"/>
                        <a:t>Identification of various</a:t>
                      </a:r>
                      <a:r>
                        <a:rPr lang="en-US" sz="2000" baseline="0" dirty="0" smtClean="0"/>
                        <a:t> sources of electricity</a:t>
                      </a:r>
                      <a:endParaRPr lang="en-US" sz="2000" dirty="0"/>
                    </a:p>
                  </a:txBody>
                  <a:tcPr marL="157766" marR="157766"/>
                </a:tc>
              </a:tr>
              <a:tr h="370840">
                <a:tc>
                  <a:txBody>
                    <a:bodyPr/>
                    <a:lstStyle/>
                    <a:p>
                      <a:r>
                        <a:rPr lang="en-US" sz="2000" dirty="0" smtClean="0"/>
                        <a:t>1835</a:t>
                      </a:r>
                      <a:endParaRPr lang="en-US" sz="2000" dirty="0"/>
                    </a:p>
                  </a:txBody>
                  <a:tcPr marL="157766" marR="157766"/>
                </a:tc>
                <a:tc>
                  <a:txBody>
                    <a:bodyPr/>
                    <a:lstStyle/>
                    <a:p>
                      <a:r>
                        <a:rPr lang="en-US" sz="2000" dirty="0" smtClean="0"/>
                        <a:t>Discharge of electricity through evacuated gases (plasmas)</a:t>
                      </a:r>
                      <a:endParaRPr lang="en-US" sz="2000" dirty="0"/>
                    </a:p>
                  </a:txBody>
                  <a:tcPr marL="157766" marR="157766"/>
                </a:tc>
              </a:tr>
              <a:tr h="370840">
                <a:tc>
                  <a:txBody>
                    <a:bodyPr/>
                    <a:lstStyle/>
                    <a:p>
                      <a:r>
                        <a:rPr lang="en-US" sz="2000" dirty="0" smtClean="0"/>
                        <a:t>1836</a:t>
                      </a:r>
                      <a:endParaRPr lang="en-US" sz="2000" dirty="0"/>
                    </a:p>
                  </a:txBody>
                  <a:tcPr marL="157766" marR="157766"/>
                </a:tc>
                <a:tc>
                  <a:txBody>
                    <a:bodyPr/>
                    <a:lstStyle/>
                    <a:p>
                      <a:r>
                        <a:rPr lang="en-US" sz="2000" dirty="0" smtClean="0"/>
                        <a:t>Electrostatics</a:t>
                      </a:r>
                      <a:endParaRPr lang="en-US" sz="2000" dirty="0"/>
                    </a:p>
                  </a:txBody>
                  <a:tcPr marL="157766" marR="157766"/>
                </a:tc>
              </a:tr>
              <a:tr h="370840">
                <a:tc>
                  <a:txBody>
                    <a:bodyPr/>
                    <a:lstStyle/>
                    <a:p>
                      <a:r>
                        <a:rPr lang="en-US" sz="2000" dirty="0" smtClean="0"/>
                        <a:t>1845 </a:t>
                      </a:r>
                      <a:endParaRPr lang="en-US" sz="2000" dirty="0"/>
                    </a:p>
                  </a:txBody>
                  <a:tcPr marL="157766" marR="157766"/>
                </a:tc>
                <a:tc>
                  <a:txBody>
                    <a:bodyPr/>
                    <a:lstStyle/>
                    <a:p>
                      <a:pPr marL="169863" indent="-169863">
                        <a:buFont typeface="Arial" panose="020B0604020202020204" pitchFamily="34" charset="0"/>
                        <a:buChar char="•"/>
                      </a:pPr>
                      <a:r>
                        <a:rPr lang="en-US" sz="2000" dirty="0" smtClean="0"/>
                        <a:t>Relationship between light, electricity and magnetism</a:t>
                      </a:r>
                    </a:p>
                    <a:p>
                      <a:pPr marL="169863" indent="-169863">
                        <a:buFont typeface="Arial" panose="020B0604020202020204" pitchFamily="34" charset="0"/>
                        <a:buChar char="•"/>
                      </a:pPr>
                      <a:r>
                        <a:rPr lang="en-US" sz="2000" dirty="0" smtClean="0"/>
                        <a:t>Diamagnetism</a:t>
                      </a:r>
                      <a:r>
                        <a:rPr lang="en-US" sz="2000" baseline="0" dirty="0" smtClean="0"/>
                        <a:t> and </a:t>
                      </a:r>
                      <a:r>
                        <a:rPr lang="en-US" sz="2000" baseline="0" dirty="0" err="1" smtClean="0"/>
                        <a:t>paramagnetism</a:t>
                      </a:r>
                      <a:endParaRPr lang="en-US" sz="2000" baseline="0" dirty="0" smtClean="0"/>
                    </a:p>
                    <a:p>
                      <a:pPr marL="169863" indent="-169863">
                        <a:buFont typeface="Arial" panose="020B0604020202020204" pitchFamily="34" charset="0"/>
                        <a:buChar char="•"/>
                      </a:pPr>
                      <a:r>
                        <a:rPr lang="en-US" sz="2000" baseline="0" dirty="0" smtClean="0"/>
                        <a:t>Magneto-optics</a:t>
                      </a:r>
                      <a:endParaRPr lang="en-US" sz="2000" dirty="0" smtClean="0"/>
                    </a:p>
                  </a:txBody>
                  <a:tcPr marL="157766" marR="157766"/>
                </a:tc>
              </a:tr>
              <a:tr h="370840">
                <a:tc>
                  <a:txBody>
                    <a:bodyPr/>
                    <a:lstStyle/>
                    <a:p>
                      <a:r>
                        <a:rPr lang="en-US" sz="2000" dirty="0" smtClean="0"/>
                        <a:t>1849</a:t>
                      </a:r>
                      <a:endParaRPr lang="en-US" sz="2000" dirty="0"/>
                    </a:p>
                  </a:txBody>
                  <a:tcPr marL="157766" marR="157766"/>
                </a:tc>
                <a:tc>
                  <a:txBody>
                    <a:bodyPr/>
                    <a:lstStyle/>
                    <a:p>
                      <a:r>
                        <a:rPr lang="en-US" sz="2000" dirty="0" smtClean="0"/>
                        <a:t>Gravity and electricity</a:t>
                      </a:r>
                      <a:endParaRPr lang="en-US" sz="2000" dirty="0"/>
                    </a:p>
                  </a:txBody>
                  <a:tcPr marL="157766" marR="157766"/>
                </a:tc>
              </a:tr>
              <a:tr h="370840">
                <a:tc>
                  <a:txBody>
                    <a:bodyPr/>
                    <a:lstStyle/>
                    <a:p>
                      <a:r>
                        <a:rPr lang="en-US" sz="2000" dirty="0" smtClean="0"/>
                        <a:t>1857</a:t>
                      </a:r>
                      <a:endParaRPr lang="en-US" sz="2000" dirty="0"/>
                    </a:p>
                  </a:txBody>
                  <a:tcPr marL="157766" marR="157766"/>
                </a:tc>
                <a:tc>
                  <a:txBody>
                    <a:bodyPr/>
                    <a:lstStyle/>
                    <a:p>
                      <a:r>
                        <a:rPr lang="en-US" sz="2000" dirty="0" smtClean="0"/>
                        <a:t>Time and magnetism</a:t>
                      </a:r>
                      <a:endParaRPr lang="en-US" sz="2000" dirty="0"/>
                    </a:p>
                  </a:txBody>
                  <a:tcPr marL="157766" marR="157766"/>
                </a:tc>
              </a:tr>
              <a:tr h="370840">
                <a:tc>
                  <a:txBody>
                    <a:bodyPr/>
                    <a:lstStyle/>
                    <a:p>
                      <a:r>
                        <a:rPr lang="en-US" sz="2000" dirty="0" smtClean="0"/>
                        <a:t>1862</a:t>
                      </a:r>
                      <a:endParaRPr lang="en-US" sz="2000" dirty="0"/>
                    </a:p>
                  </a:txBody>
                  <a:tcPr marL="157766" marR="157766"/>
                </a:tc>
                <a:tc>
                  <a:txBody>
                    <a:bodyPr/>
                    <a:lstStyle/>
                    <a:p>
                      <a:pPr marL="169863" indent="-169863">
                        <a:buFont typeface="Arial" panose="020B0604020202020204" pitchFamily="34" charset="0"/>
                        <a:buChar char="•"/>
                      </a:pPr>
                      <a:r>
                        <a:rPr lang="en-US" sz="2000" dirty="0" smtClean="0"/>
                        <a:t>Influence of a magnetic field on</a:t>
                      </a:r>
                      <a:r>
                        <a:rPr lang="en-US" sz="2000" baseline="0" dirty="0" smtClean="0"/>
                        <a:t> the spectrum of sodium</a:t>
                      </a:r>
                    </a:p>
                    <a:p>
                      <a:pPr marL="169863" indent="-169863">
                        <a:buFont typeface="Arial" panose="020B0604020202020204" pitchFamily="34" charset="0"/>
                        <a:buChar char="•"/>
                      </a:pPr>
                      <a:r>
                        <a:rPr lang="en-US" sz="2000" baseline="0" dirty="0" smtClean="0"/>
                        <a:t>Lines of force and the notion of a field</a:t>
                      </a:r>
                      <a:endParaRPr lang="en-US" sz="2000" dirty="0"/>
                    </a:p>
                  </a:txBody>
                  <a:tcPr marL="157766" marR="157766"/>
                </a:tc>
              </a:tr>
            </a:tbl>
          </a:graphicData>
        </a:graphic>
      </p:graphicFrame>
    </p:spTree>
    <p:extLst>
      <p:ext uri="{BB962C8B-B14F-4D97-AF65-F5344CB8AC3E}">
        <p14:creationId xmlns:p14="http://schemas.microsoft.com/office/powerpoint/2010/main" val="3219861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Gathering of Data</a:t>
            </a:r>
            <a:endParaRPr lang="en-US" dirty="0"/>
          </a:p>
        </p:txBody>
      </p:sp>
      <p:sp>
        <p:nvSpPr>
          <p:cNvPr id="3" name="Content Placeholder 2"/>
          <p:cNvSpPr>
            <a:spLocks noGrp="1"/>
          </p:cNvSpPr>
          <p:nvPr>
            <p:ph idx="1"/>
          </p:nvPr>
        </p:nvSpPr>
        <p:spPr/>
        <p:txBody>
          <a:bodyPr>
            <a:normAutofit fontScale="85000" lnSpcReduction="20000"/>
          </a:bodyPr>
          <a:lstStyle/>
          <a:p>
            <a:pPr marL="596646" indent="-514350">
              <a:buFont typeface="+mj-lt"/>
              <a:buAutoNum type="arabicPeriod"/>
            </a:pPr>
            <a:r>
              <a:rPr lang="en-US" dirty="0"/>
              <a:t>What happens when a candle burns?  Describe the process in 3-5 complete sentences using good descriptive terms.</a:t>
            </a:r>
          </a:p>
          <a:p>
            <a:pPr marL="596646" indent="-514350">
              <a:buFont typeface="+mj-lt"/>
              <a:buAutoNum type="arabicPeriod"/>
            </a:pPr>
            <a:r>
              <a:rPr lang="en-US" dirty="0"/>
              <a:t>What was one of your questions about the candle during the lab activity?  Can it be answered through further observation or experimentation?  Why/why not?</a:t>
            </a:r>
          </a:p>
          <a:p>
            <a:pPr marL="596646" indent="-514350">
              <a:buFont typeface="+mj-lt"/>
              <a:buAutoNum type="arabicPeriod"/>
            </a:pPr>
            <a:r>
              <a:rPr lang="en-US" dirty="0"/>
              <a:t>Describe the importance of careful observation in science.  What are the results of doing sloppy or careless observations?</a:t>
            </a:r>
          </a:p>
          <a:p>
            <a:pPr marL="596646" indent="-514350">
              <a:buFont typeface="+mj-lt"/>
              <a:buAutoNum type="arabicPeriod"/>
            </a:pPr>
            <a:r>
              <a:rPr lang="en-US" dirty="0"/>
              <a:t>How important is Michael Faraday to modern science?  Explain using at least one example to support your reasoning.</a:t>
            </a:r>
            <a:endParaRPr lang="en-US" dirty="0"/>
          </a:p>
        </p:txBody>
      </p:sp>
    </p:spTree>
    <p:extLst>
      <p:ext uri="{BB962C8B-B14F-4D97-AF65-F5344CB8AC3E}">
        <p14:creationId xmlns:p14="http://schemas.microsoft.com/office/powerpoint/2010/main" val="3805653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The Professional Side</a:t>
            </a:r>
            <a:endParaRPr lang="en-US" dirty="0"/>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5442758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TEKS – Scientific Processes</a:t>
            </a:r>
            <a:endParaRPr lang="en-US" dirty="0"/>
          </a:p>
        </p:txBody>
      </p:sp>
      <p:sp>
        <p:nvSpPr>
          <p:cNvPr id="3" name="Content Placeholder 2"/>
          <p:cNvSpPr>
            <a:spLocks noGrp="1"/>
          </p:cNvSpPr>
          <p:nvPr>
            <p:ph idx="1"/>
          </p:nvPr>
        </p:nvSpPr>
        <p:spPr/>
        <p:txBody>
          <a:bodyPr>
            <a:normAutofit fontScale="47500" lnSpcReduction="20000"/>
          </a:bodyPr>
          <a:lstStyle/>
          <a:p>
            <a:pPr marL="346075" indent="-265113">
              <a:buNone/>
            </a:pPr>
            <a:r>
              <a:rPr lang="en-US" dirty="0"/>
              <a:t>(2) Scientific processes. The student uses scientific methods to solve investigative questions. </a:t>
            </a:r>
            <a:r>
              <a:rPr lang="en-US" dirty="0" smtClean="0"/>
              <a:t>The </a:t>
            </a:r>
            <a:r>
              <a:rPr lang="en-US" dirty="0"/>
              <a:t>student is expected to:</a:t>
            </a:r>
          </a:p>
          <a:p>
            <a:pPr marL="623888" indent="-277813">
              <a:buNone/>
            </a:pPr>
            <a:r>
              <a:rPr lang="en-US" dirty="0"/>
              <a:t>(E) </a:t>
            </a:r>
            <a:r>
              <a:rPr lang="en-US" dirty="0">
                <a:solidFill>
                  <a:schemeClr val="accent2"/>
                </a:solidFill>
              </a:rPr>
              <a:t>plan and implement investigative procedures</a:t>
            </a:r>
            <a:r>
              <a:rPr lang="en-US" dirty="0"/>
              <a:t>, including </a:t>
            </a:r>
            <a:r>
              <a:rPr lang="en-US" dirty="0">
                <a:solidFill>
                  <a:schemeClr val="accent2"/>
                </a:solidFill>
              </a:rPr>
              <a:t>asking questions</a:t>
            </a:r>
            <a:r>
              <a:rPr lang="en-US" dirty="0"/>
              <a:t>, formulating testable hypotheses, and </a:t>
            </a:r>
            <a:r>
              <a:rPr lang="en-US" dirty="0">
                <a:solidFill>
                  <a:schemeClr val="accent2"/>
                </a:solidFill>
              </a:rPr>
              <a:t>selecting equipment and technology</a:t>
            </a:r>
            <a:r>
              <a:rPr lang="en-US" dirty="0"/>
              <a:t>, including graphing calculators, computers and probes, sufficient scientific glassware such as beakers, Erlenmeyer flasks, pipettes, graduated cylinders, volumetric flasks, safety goggles, and burettes, electronic balances, and an adequate supply of consumable chemicals;</a:t>
            </a:r>
          </a:p>
          <a:p>
            <a:pPr marL="623888" indent="-277813">
              <a:buNone/>
            </a:pPr>
            <a:r>
              <a:rPr lang="en-US" dirty="0"/>
              <a:t>(F) collect data and make measurements with accuracy and precision;</a:t>
            </a:r>
          </a:p>
          <a:p>
            <a:pPr marL="623888" indent="-277813">
              <a:buNone/>
            </a:pPr>
            <a:r>
              <a:rPr lang="en-US" dirty="0"/>
              <a:t>(H) </a:t>
            </a:r>
            <a:r>
              <a:rPr lang="en-US" dirty="0">
                <a:solidFill>
                  <a:schemeClr val="accent2"/>
                </a:solidFill>
              </a:rPr>
              <a:t>organize</a:t>
            </a:r>
            <a:r>
              <a:rPr lang="en-US" dirty="0"/>
              <a:t>, analyze, evaluate, </a:t>
            </a:r>
            <a:r>
              <a:rPr lang="en-US" dirty="0">
                <a:solidFill>
                  <a:schemeClr val="accent2"/>
                </a:solidFill>
              </a:rPr>
              <a:t>make inferences</a:t>
            </a:r>
            <a:r>
              <a:rPr lang="en-US" dirty="0"/>
              <a:t>, and predict </a:t>
            </a:r>
            <a:r>
              <a:rPr lang="en-US" dirty="0" smtClean="0"/>
              <a:t>trends </a:t>
            </a:r>
            <a:r>
              <a:rPr lang="en-US" dirty="0"/>
              <a:t>from data</a:t>
            </a:r>
            <a:r>
              <a:rPr lang="en-US" dirty="0" smtClean="0"/>
              <a:t>;</a:t>
            </a:r>
          </a:p>
          <a:p>
            <a:pPr marL="346075" indent="-265113">
              <a:buNone/>
            </a:pPr>
            <a:r>
              <a:rPr lang="en-US" dirty="0"/>
              <a:t>(3) Scientific processes. The student uses critical thinking, scientific reasoning, and problem solving to make informed decisions within and outside the classroom. The student is expected to:</a:t>
            </a:r>
          </a:p>
          <a:p>
            <a:pPr marL="623888" indent="-277813">
              <a:buNone/>
            </a:pPr>
            <a:r>
              <a:rPr lang="en-US" dirty="0"/>
              <a:t>(A) in all fields of science, analyze, evaluate, and critique scientific explanations by using empirical evidence, logical reasoning, and experimental and observational testing, including examining all sides of scientific evidence of those scientific explanations, so as to encourage critical thinking by the student;</a:t>
            </a:r>
          </a:p>
          <a:p>
            <a:pPr marL="623888" indent="-277813">
              <a:buNone/>
            </a:pPr>
            <a:r>
              <a:rPr lang="en-US" dirty="0"/>
              <a:t>(F) research and describe the history of chemistry and contributions of scientists.</a:t>
            </a:r>
          </a:p>
          <a:p>
            <a:pPr marL="82296" indent="0">
              <a:buNone/>
            </a:pPr>
            <a:endParaRPr lang="en-US" dirty="0"/>
          </a:p>
        </p:txBody>
      </p:sp>
      <p:sp>
        <p:nvSpPr>
          <p:cNvPr id="4" name="TextBox 3"/>
          <p:cNvSpPr txBox="1"/>
          <p:nvPr/>
        </p:nvSpPr>
        <p:spPr>
          <a:xfrm>
            <a:off x="1435608" y="5562600"/>
            <a:ext cx="7174992" cy="646331"/>
          </a:xfrm>
          <a:prstGeom prst="rect">
            <a:avLst/>
          </a:prstGeom>
          <a:noFill/>
        </p:spPr>
        <p:txBody>
          <a:bodyPr wrap="square" rtlCol="0">
            <a:spAutoFit/>
          </a:bodyPr>
          <a:lstStyle/>
          <a:p>
            <a:r>
              <a:rPr lang="en-US" i="1" dirty="0" smtClean="0"/>
              <a:t>Many science content TEKS for Chemistry are at least touched upon using this lesson.</a:t>
            </a:r>
            <a:endParaRPr lang="en-US" i="1" dirty="0"/>
          </a:p>
        </p:txBody>
      </p:sp>
    </p:spTree>
    <p:extLst>
      <p:ext uri="{BB962C8B-B14F-4D97-AF65-F5344CB8AC3E}">
        <p14:creationId xmlns:p14="http://schemas.microsoft.com/office/powerpoint/2010/main" val="3933163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152400"/>
            <a:ext cx="7498080" cy="1143000"/>
          </a:xfrm>
        </p:spPr>
        <p:txBody>
          <a:bodyPr/>
          <a:lstStyle/>
          <a:p>
            <a:r>
              <a:rPr lang="en-US" dirty="0" smtClean="0"/>
              <a:t>CCRS - Science</a:t>
            </a:r>
            <a:endParaRPr lang="en-US" dirty="0"/>
          </a:p>
        </p:txBody>
      </p:sp>
      <p:sp>
        <p:nvSpPr>
          <p:cNvPr id="3" name="Content Placeholder 2"/>
          <p:cNvSpPr>
            <a:spLocks noGrp="1"/>
          </p:cNvSpPr>
          <p:nvPr>
            <p:ph idx="1"/>
          </p:nvPr>
        </p:nvSpPr>
        <p:spPr>
          <a:xfrm>
            <a:off x="1066800" y="838200"/>
            <a:ext cx="7866888" cy="6019800"/>
          </a:xfrm>
        </p:spPr>
        <p:txBody>
          <a:bodyPr>
            <a:normAutofit fontScale="70000" lnSpcReduction="20000"/>
          </a:bodyPr>
          <a:lstStyle/>
          <a:p>
            <a:pPr marL="290513" indent="-209550">
              <a:buNone/>
            </a:pPr>
            <a:r>
              <a:rPr lang="en-US" sz="3400" dirty="0"/>
              <a:t>I. Nature of Science: Scientific Ways of Learning and Thinking </a:t>
            </a:r>
          </a:p>
          <a:p>
            <a:pPr marL="234950" indent="0">
              <a:buNone/>
            </a:pPr>
            <a:r>
              <a:rPr lang="en-US" sz="2400" b="1" dirty="0"/>
              <a:t>A. Cognitive skills in science </a:t>
            </a:r>
          </a:p>
          <a:p>
            <a:pPr marL="512763" indent="0">
              <a:buNone/>
            </a:pPr>
            <a:r>
              <a:rPr lang="en-US" sz="2600" dirty="0"/>
              <a:t>1. Utilize skepticism, logic, and professional ethics in science. </a:t>
            </a:r>
          </a:p>
          <a:p>
            <a:pPr marL="692150" indent="-179388">
              <a:buNone/>
            </a:pPr>
            <a:r>
              <a:rPr lang="en-US" sz="2600" dirty="0"/>
              <a:t>2. Use creativity and insight to recognize and describe patterns in natural phenomena. </a:t>
            </a:r>
          </a:p>
          <a:p>
            <a:pPr marL="747713" indent="-234950">
              <a:buNone/>
            </a:pPr>
            <a:r>
              <a:rPr lang="en-US" sz="2600" dirty="0"/>
              <a:t>3. Formulate appropriate questions to test understanding of natural phenomena. </a:t>
            </a:r>
          </a:p>
          <a:p>
            <a:pPr marL="692150" indent="-179388">
              <a:buNone/>
            </a:pPr>
            <a:r>
              <a:rPr lang="en-US" sz="2600" dirty="0"/>
              <a:t>4. Rely on reproducible observations of empirical evidence when constructing, analyzing, and evaluating explanations of natural events </a:t>
            </a:r>
            <a:r>
              <a:rPr lang="en-US" sz="2600" dirty="0" smtClean="0"/>
              <a:t>and </a:t>
            </a:r>
            <a:r>
              <a:rPr lang="en-US" sz="2600" dirty="0"/>
              <a:t>processes. </a:t>
            </a:r>
            <a:endParaRPr lang="en-US" sz="2600" dirty="0" smtClean="0"/>
          </a:p>
          <a:p>
            <a:pPr marL="234950" indent="0">
              <a:buNone/>
            </a:pPr>
            <a:r>
              <a:rPr lang="en-US" sz="2600" b="1" dirty="0" smtClean="0"/>
              <a:t>E</a:t>
            </a:r>
            <a:r>
              <a:rPr lang="en-US" sz="2600" b="1" dirty="0"/>
              <a:t>. Effective communication of scientific information </a:t>
            </a:r>
            <a:endParaRPr lang="en-US" sz="2600" dirty="0"/>
          </a:p>
          <a:p>
            <a:pPr marL="692150" indent="-179388">
              <a:buNone/>
            </a:pPr>
            <a:r>
              <a:rPr lang="en-US" sz="2600" dirty="0" smtClean="0"/>
              <a:t>1. Use </a:t>
            </a:r>
            <a:r>
              <a:rPr lang="en-US" sz="2600" dirty="0"/>
              <a:t>several modes of expression to describe or characterize natural patterns and phenomena. These modes of expression include narrative, numerical, graphical, pictorial, symbolic, and kinesthetic. </a:t>
            </a:r>
            <a:endParaRPr lang="en-US" sz="2600" dirty="0" smtClean="0"/>
          </a:p>
          <a:p>
            <a:pPr marL="82296" indent="0">
              <a:buNone/>
            </a:pPr>
            <a:r>
              <a:rPr lang="en-US" sz="3400" dirty="0"/>
              <a:t>IV. Science, Technology, and Society </a:t>
            </a:r>
          </a:p>
          <a:p>
            <a:pPr marL="234950" indent="0">
              <a:buNone/>
            </a:pPr>
            <a:r>
              <a:rPr lang="en-US" sz="2400" b="1" dirty="0"/>
              <a:t>A. Interactions between innovations and science</a:t>
            </a:r>
            <a:r>
              <a:rPr lang="en-US" sz="2000" b="1" dirty="0"/>
              <a:t> </a:t>
            </a:r>
            <a:endParaRPr lang="en-US" sz="2000" dirty="0"/>
          </a:p>
          <a:p>
            <a:pPr marL="692150" indent="-179388">
              <a:buNone/>
            </a:pPr>
            <a:r>
              <a:rPr lang="en-US" sz="2600" dirty="0"/>
              <a:t>1. Recognize how scientific discoveries are connected to technological innovations. </a:t>
            </a:r>
            <a:endParaRPr lang="en-US" sz="2600" dirty="0" smtClean="0"/>
          </a:p>
          <a:p>
            <a:pPr marL="234950" indent="0">
              <a:buNone/>
            </a:pPr>
            <a:r>
              <a:rPr lang="en-US" sz="2400" b="1" dirty="0"/>
              <a:t>C. History of science </a:t>
            </a:r>
            <a:endParaRPr lang="en-US" sz="2400" dirty="0"/>
          </a:p>
          <a:p>
            <a:pPr marL="512763" indent="0">
              <a:buNone/>
            </a:pPr>
            <a:r>
              <a:rPr lang="en-US" sz="2600" dirty="0"/>
              <a:t>1. Understand the historical development of major theories in science. </a:t>
            </a:r>
          </a:p>
          <a:p>
            <a:pPr marL="512763" indent="0">
              <a:buNone/>
            </a:pPr>
            <a:r>
              <a:rPr lang="en-US" sz="2600" dirty="0"/>
              <a:t>2. Recognize the role of people in important contributions to scientific knowledge. </a:t>
            </a:r>
            <a:endParaRPr lang="en-US" sz="2600" dirty="0" smtClean="0"/>
          </a:p>
          <a:p>
            <a:pPr marL="82296" indent="0">
              <a:buNone/>
            </a:pPr>
            <a:endParaRPr lang="en-US" sz="2000" dirty="0"/>
          </a:p>
        </p:txBody>
      </p:sp>
    </p:spTree>
    <p:extLst>
      <p:ext uri="{BB962C8B-B14F-4D97-AF65-F5344CB8AC3E}">
        <p14:creationId xmlns:p14="http://schemas.microsoft.com/office/powerpoint/2010/main" val="37215283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Does This Fit?</a:t>
            </a:r>
            <a:endParaRPr lang="en-US" dirty="0"/>
          </a:p>
        </p:txBody>
      </p:sp>
      <p:sp>
        <p:nvSpPr>
          <p:cNvPr id="3" name="Content Placeholder 2"/>
          <p:cNvSpPr>
            <a:spLocks noGrp="1"/>
          </p:cNvSpPr>
          <p:nvPr>
            <p:ph idx="1"/>
          </p:nvPr>
        </p:nvSpPr>
        <p:spPr/>
        <p:txBody>
          <a:bodyPr>
            <a:normAutofit/>
          </a:bodyPr>
          <a:lstStyle/>
          <a:p>
            <a:pPr marL="82296" indent="0" algn="just">
              <a:buNone/>
            </a:pPr>
            <a:r>
              <a:rPr lang="en-US" sz="2800" i="1" dirty="0" smtClean="0"/>
              <a:t>Look at the list of typical Chemistry units below.  Think about where and how you can refer to the candle later in the year.  Share with your neighbor and we will all share with the group.</a:t>
            </a:r>
            <a:endParaRPr lang="en-US" sz="2800" i="1" dirty="0"/>
          </a:p>
        </p:txBody>
      </p:sp>
      <p:sp>
        <p:nvSpPr>
          <p:cNvPr id="4" name="TextBox 3"/>
          <p:cNvSpPr txBox="1"/>
          <p:nvPr/>
        </p:nvSpPr>
        <p:spPr>
          <a:xfrm>
            <a:off x="1828799" y="3581400"/>
            <a:ext cx="6643511" cy="2585323"/>
          </a:xfrm>
          <a:prstGeom prst="rect">
            <a:avLst/>
          </a:prstGeom>
          <a:noFill/>
        </p:spPr>
        <p:txBody>
          <a:bodyPr wrap="square" numCol="2" rtlCol="0">
            <a:spAutoFit/>
          </a:bodyPr>
          <a:lstStyle/>
          <a:p>
            <a:pPr marL="285750" indent="-285750">
              <a:buFont typeface="Arial" panose="020B0604020202020204" pitchFamily="34" charset="0"/>
              <a:buChar char="•"/>
            </a:pPr>
            <a:r>
              <a:rPr lang="en-US" dirty="0" smtClean="0"/>
              <a:t>Measurement</a:t>
            </a:r>
          </a:p>
          <a:p>
            <a:pPr marL="285750" indent="-285750">
              <a:buFont typeface="Arial" panose="020B0604020202020204" pitchFamily="34" charset="0"/>
              <a:buChar char="•"/>
            </a:pPr>
            <a:r>
              <a:rPr lang="en-US" dirty="0" smtClean="0"/>
              <a:t>Matter</a:t>
            </a:r>
          </a:p>
          <a:p>
            <a:pPr marL="285750" indent="-285750">
              <a:buFont typeface="Arial" panose="020B0604020202020204" pitchFamily="34" charset="0"/>
              <a:buChar char="•"/>
            </a:pPr>
            <a:r>
              <a:rPr lang="en-US" dirty="0" smtClean="0"/>
              <a:t>The Atom</a:t>
            </a:r>
          </a:p>
          <a:p>
            <a:pPr marL="285750" indent="-285750">
              <a:buFont typeface="Arial" panose="020B0604020202020204" pitchFamily="34" charset="0"/>
              <a:buChar char="•"/>
            </a:pPr>
            <a:r>
              <a:rPr lang="en-US" dirty="0" smtClean="0"/>
              <a:t>Quantum Mechanics</a:t>
            </a:r>
          </a:p>
          <a:p>
            <a:pPr marL="285750" indent="-285750">
              <a:buFont typeface="Arial" panose="020B0604020202020204" pitchFamily="34" charset="0"/>
              <a:buChar char="•"/>
            </a:pPr>
            <a:r>
              <a:rPr lang="en-US" dirty="0" smtClean="0"/>
              <a:t>Bonding</a:t>
            </a:r>
          </a:p>
          <a:p>
            <a:pPr marL="285750" indent="-285750">
              <a:buFont typeface="Arial" panose="020B0604020202020204" pitchFamily="34" charset="0"/>
              <a:buChar char="•"/>
            </a:pPr>
            <a:r>
              <a:rPr lang="en-US" dirty="0" smtClean="0"/>
              <a:t>Nomenclature</a:t>
            </a:r>
          </a:p>
          <a:p>
            <a:pPr marL="285750" indent="-285750">
              <a:buFont typeface="Arial" panose="020B0604020202020204" pitchFamily="34" charset="0"/>
              <a:buChar char="•"/>
            </a:pPr>
            <a:r>
              <a:rPr lang="en-US" dirty="0" smtClean="0"/>
              <a:t>The Mole</a:t>
            </a:r>
          </a:p>
          <a:p>
            <a:pPr marL="285750" indent="-285750">
              <a:buFont typeface="Arial" panose="020B0604020202020204" pitchFamily="34" charset="0"/>
              <a:buChar char="•"/>
            </a:pPr>
            <a:r>
              <a:rPr lang="en-US" dirty="0" smtClean="0"/>
              <a:t>Chemical Reactions</a:t>
            </a:r>
          </a:p>
          <a:p>
            <a:pPr marL="285750" indent="-285750">
              <a:buFont typeface="Arial" panose="020B0604020202020204" pitchFamily="34" charset="0"/>
              <a:buChar char="•"/>
            </a:pPr>
            <a:r>
              <a:rPr lang="en-US" dirty="0" smtClean="0"/>
              <a:t>Stoichiometry</a:t>
            </a:r>
          </a:p>
          <a:p>
            <a:pPr marL="285750" indent="-285750">
              <a:buFont typeface="Arial" panose="020B0604020202020204" pitchFamily="34" charset="0"/>
              <a:buChar char="•"/>
            </a:pPr>
            <a:r>
              <a:rPr lang="en-US" dirty="0" smtClean="0"/>
              <a:t>Energy of Reactions</a:t>
            </a:r>
          </a:p>
          <a:p>
            <a:pPr marL="285750" indent="-285750">
              <a:buFont typeface="Arial" panose="020B0604020202020204" pitchFamily="34" charset="0"/>
              <a:buChar char="•"/>
            </a:pPr>
            <a:r>
              <a:rPr lang="en-US" dirty="0" smtClean="0"/>
              <a:t>Gas Laws</a:t>
            </a:r>
          </a:p>
          <a:p>
            <a:pPr marL="285750" indent="-285750">
              <a:buFont typeface="Arial" panose="020B0604020202020204" pitchFamily="34" charset="0"/>
              <a:buChar char="•"/>
            </a:pPr>
            <a:r>
              <a:rPr lang="en-US" dirty="0" smtClean="0"/>
              <a:t>States of Matter/KMT</a:t>
            </a:r>
          </a:p>
          <a:p>
            <a:pPr marL="285750" indent="-285750">
              <a:buFont typeface="Arial" panose="020B0604020202020204" pitchFamily="34" charset="0"/>
              <a:buChar char="•"/>
            </a:pPr>
            <a:r>
              <a:rPr lang="en-US" dirty="0" smtClean="0"/>
              <a:t>Solutions</a:t>
            </a:r>
          </a:p>
          <a:p>
            <a:pPr marL="285750" indent="-285750">
              <a:buFont typeface="Arial" panose="020B0604020202020204" pitchFamily="34" charset="0"/>
              <a:buChar char="•"/>
            </a:pPr>
            <a:r>
              <a:rPr lang="en-US" dirty="0" smtClean="0"/>
              <a:t>Acid/Base/Salts</a:t>
            </a:r>
          </a:p>
          <a:p>
            <a:pPr marL="285750" indent="-285750">
              <a:buFont typeface="Arial" panose="020B0604020202020204" pitchFamily="34" charset="0"/>
              <a:buChar char="•"/>
            </a:pPr>
            <a:r>
              <a:rPr lang="en-US" dirty="0" smtClean="0"/>
              <a:t>Equilibrium</a:t>
            </a:r>
          </a:p>
          <a:p>
            <a:pPr marL="285750" indent="-285750">
              <a:buFont typeface="Arial" panose="020B0604020202020204" pitchFamily="34" charset="0"/>
              <a:buChar char="•"/>
            </a:pPr>
            <a:r>
              <a:rPr lang="en-US" dirty="0" smtClean="0"/>
              <a:t>Kinetics</a:t>
            </a:r>
          </a:p>
          <a:p>
            <a:pPr marL="285750" indent="-285750">
              <a:buFont typeface="Arial" panose="020B0604020202020204" pitchFamily="34" charset="0"/>
              <a:buChar char="•"/>
            </a:pPr>
            <a:r>
              <a:rPr lang="en-US" dirty="0" smtClean="0"/>
              <a:t>Nuclear Chemistry</a:t>
            </a:r>
          </a:p>
          <a:p>
            <a:pPr marL="285750" indent="-285750">
              <a:buFont typeface="Arial" panose="020B0604020202020204" pitchFamily="34" charset="0"/>
              <a:buChar char="•"/>
            </a:pPr>
            <a:r>
              <a:rPr lang="en-US" dirty="0" smtClean="0"/>
              <a:t>Electrochemistry</a:t>
            </a:r>
            <a:endParaRPr lang="en-US" dirty="0"/>
          </a:p>
        </p:txBody>
      </p:sp>
    </p:spTree>
    <p:extLst>
      <p:ext uri="{BB962C8B-B14F-4D97-AF65-F5344CB8AC3E}">
        <p14:creationId xmlns:p14="http://schemas.microsoft.com/office/powerpoint/2010/main" val="40279800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a:t>Faraday, M. </a:t>
            </a:r>
            <a:r>
              <a:rPr lang="en-US" dirty="0" smtClean="0"/>
              <a:t>(1850). </a:t>
            </a:r>
            <a:r>
              <a:rPr lang="en-US" i="1" dirty="0"/>
              <a:t>The chemical history of a candle</a:t>
            </a:r>
            <a:r>
              <a:rPr lang="en-US" dirty="0"/>
              <a:t>. Hoboken, N.J: </a:t>
            </a:r>
            <a:r>
              <a:rPr lang="en-US" dirty="0" err="1" smtClean="0"/>
              <a:t>BiblioBytes</a:t>
            </a:r>
            <a:r>
              <a:rPr lang="en-US" dirty="0" smtClean="0"/>
              <a:t>. (reprint in 1990).</a:t>
            </a:r>
          </a:p>
          <a:p>
            <a:r>
              <a:rPr lang="en-US" dirty="0" smtClean="0"/>
              <a:t>Rao, C. N. R. (1991). </a:t>
            </a:r>
            <a:r>
              <a:rPr lang="en-US" i="1" dirty="0" smtClean="0"/>
              <a:t>Current Science 61</a:t>
            </a:r>
            <a:r>
              <a:rPr lang="en-US" dirty="0" smtClean="0"/>
              <a:t>(12) p 787-789. Reproduced in </a:t>
            </a:r>
            <a:r>
              <a:rPr lang="en-US" i="1" dirty="0" smtClean="0"/>
              <a:t>Resonance</a:t>
            </a:r>
            <a:r>
              <a:rPr lang="en-US" dirty="0" smtClean="0"/>
              <a:t> (2002) p 2-5.</a:t>
            </a:r>
          </a:p>
          <a:p>
            <a:r>
              <a:rPr lang="en-US" dirty="0" smtClean="0"/>
              <a:t>Walker, M., </a:t>
            </a:r>
            <a:r>
              <a:rPr lang="en-US" dirty="0" err="1" smtClean="0"/>
              <a:t>Groger</a:t>
            </a:r>
            <a:r>
              <a:rPr lang="en-US" dirty="0" smtClean="0"/>
              <a:t>, M., </a:t>
            </a:r>
            <a:r>
              <a:rPr lang="en-US" dirty="0" err="1" smtClean="0"/>
              <a:t>Schluter</a:t>
            </a:r>
            <a:r>
              <a:rPr lang="en-US" dirty="0" smtClean="0"/>
              <a:t>, K. (2008). </a:t>
            </a:r>
            <a:r>
              <a:rPr lang="en-US" i="1" dirty="0" smtClean="0"/>
              <a:t>J </a:t>
            </a:r>
            <a:r>
              <a:rPr lang="en-US" i="1" dirty="0" err="1" smtClean="0"/>
              <a:t>Chem</a:t>
            </a:r>
            <a:r>
              <a:rPr lang="en-US" i="1" dirty="0" smtClean="0"/>
              <a:t> Ed 85</a:t>
            </a:r>
            <a:r>
              <a:rPr lang="en-US" dirty="0" smtClean="0"/>
              <a:t>(1), p 59-62.</a:t>
            </a:r>
            <a:endParaRPr lang="en-US" dirty="0"/>
          </a:p>
        </p:txBody>
      </p:sp>
    </p:spTree>
    <p:extLst>
      <p:ext uri="{BB962C8B-B14F-4D97-AF65-F5344CB8AC3E}">
        <p14:creationId xmlns:p14="http://schemas.microsoft.com/office/powerpoint/2010/main" val="22231138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00400" y="2590800"/>
            <a:ext cx="3733800" cy="1143000"/>
          </a:xfrm>
          <a:solidFill>
            <a:schemeClr val="accent2">
              <a:lumMod val="20000"/>
              <a:lumOff val="80000"/>
            </a:schemeClr>
          </a:solidFill>
          <a:ln>
            <a:solidFill>
              <a:schemeClr val="tx1"/>
            </a:solidFill>
            <a:prstDash val="lgDashDotDot"/>
          </a:ln>
        </p:spPr>
        <p:txBody>
          <a:bodyPr/>
          <a:lstStyle/>
          <a:p>
            <a:pPr algn="ctr"/>
            <a:r>
              <a:rPr lang="en-US" dirty="0" smtClean="0"/>
              <a:t>THANK YOU!!!</a:t>
            </a:r>
            <a:endParaRPr lang="en-US" dirty="0"/>
          </a:p>
        </p:txBody>
      </p:sp>
    </p:spTree>
    <p:extLst>
      <p:ext uri="{BB962C8B-B14F-4D97-AF65-F5344CB8AC3E}">
        <p14:creationId xmlns:p14="http://schemas.microsoft.com/office/powerpoint/2010/main" val="2000547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4"/>
                                        </p:tgtEl>
                                        <p:attrNameLst>
                                          <p:attrName>ppt_x</p:attrName>
                                          <p:attrName>ppt_y</p:attrName>
                                        </p:attrNameLst>
                                      </p:cBhvr>
                                    </p:animMotion>
                                    <p:animRot by="1500000">
                                      <p:cBhvr>
                                        <p:cTn id="7" dur="125" fill="hold">
                                          <p:stCondLst>
                                            <p:cond delay="0"/>
                                          </p:stCondLst>
                                        </p:cTn>
                                        <p:tgtEl>
                                          <p:spTgt spid="4"/>
                                        </p:tgtEl>
                                        <p:attrNameLst>
                                          <p:attrName>r</p:attrName>
                                        </p:attrNameLst>
                                      </p:cBhvr>
                                    </p:animRot>
                                    <p:animRot by="-1500000">
                                      <p:cBhvr>
                                        <p:cTn id="8" dur="125" fill="hold">
                                          <p:stCondLst>
                                            <p:cond delay="125"/>
                                          </p:stCondLst>
                                        </p:cTn>
                                        <p:tgtEl>
                                          <p:spTgt spid="4"/>
                                        </p:tgtEl>
                                        <p:attrNameLst>
                                          <p:attrName>r</p:attrName>
                                        </p:attrNameLst>
                                      </p:cBhvr>
                                    </p:animRot>
                                    <p:animRot by="-1500000">
                                      <p:cBhvr>
                                        <p:cTn id="9" dur="125" fill="hold">
                                          <p:stCondLst>
                                            <p:cond delay="250"/>
                                          </p:stCondLst>
                                        </p:cTn>
                                        <p:tgtEl>
                                          <p:spTgt spid="4"/>
                                        </p:tgtEl>
                                        <p:attrNameLst>
                                          <p:attrName>r</p:attrName>
                                        </p:attrNameLst>
                                      </p:cBhvr>
                                    </p:animRot>
                                    <p:animRot by="1500000">
                                      <p:cBhvr>
                                        <p:cTn id="10" dur="125" fill="hold">
                                          <p:stCondLst>
                                            <p:cond delay="375"/>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7239000" cy="1143000"/>
          </a:xfrm>
        </p:spPr>
        <p:txBody>
          <a:bodyPr/>
          <a:lstStyle/>
          <a:p>
            <a:r>
              <a:rPr lang="en-US" dirty="0" smtClean="0"/>
              <a:t>Objectives</a:t>
            </a:r>
            <a:endParaRPr lang="en-US" dirty="0"/>
          </a:p>
        </p:txBody>
      </p:sp>
      <p:sp>
        <p:nvSpPr>
          <p:cNvPr id="3" name="Content Placeholder 2"/>
          <p:cNvSpPr>
            <a:spLocks noGrp="1"/>
          </p:cNvSpPr>
          <p:nvPr>
            <p:ph idx="1"/>
          </p:nvPr>
        </p:nvSpPr>
        <p:spPr>
          <a:xfrm>
            <a:off x="914400" y="1676400"/>
            <a:ext cx="7467600" cy="4419600"/>
          </a:xfrm>
        </p:spPr>
        <p:txBody>
          <a:bodyPr>
            <a:normAutofit lnSpcReduction="10000"/>
          </a:bodyPr>
          <a:lstStyle/>
          <a:p>
            <a:r>
              <a:rPr lang="en-US" dirty="0" smtClean="0"/>
              <a:t>Write qualitative and/or quantitative observations about a candle before, during, and after it burns.</a:t>
            </a:r>
          </a:p>
          <a:p>
            <a:r>
              <a:rPr lang="en-US" dirty="0" smtClean="0"/>
              <a:t>Write inquisitive questions about a candle before, during, and after it burns.</a:t>
            </a:r>
          </a:p>
          <a:p>
            <a:r>
              <a:rPr lang="en-US" dirty="0" smtClean="0"/>
              <a:t>Describe the importance of careful observations in scientific work.</a:t>
            </a:r>
          </a:p>
          <a:p>
            <a:r>
              <a:rPr lang="en-US" dirty="0" smtClean="0"/>
              <a:t>Describe the significance of Michael Faraday’s work on modern science.</a:t>
            </a:r>
            <a:endParaRPr lang="en-US" dirty="0"/>
          </a:p>
        </p:txBody>
      </p:sp>
    </p:spTree>
    <p:extLst>
      <p:ext uri="{BB962C8B-B14F-4D97-AF65-F5344CB8AC3E}">
        <p14:creationId xmlns:p14="http://schemas.microsoft.com/office/powerpoint/2010/main" val="123916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66800" y="2362200"/>
            <a:ext cx="8229600" cy="1143000"/>
          </a:xfrm>
        </p:spPr>
        <p:txBody>
          <a:bodyPr/>
          <a:lstStyle/>
          <a:p>
            <a:r>
              <a:rPr lang="en-US" dirty="0" smtClean="0"/>
              <a:t>How Do Candles Work?</a:t>
            </a:r>
            <a:endParaRPr lang="en-US" dirty="0"/>
          </a:p>
        </p:txBody>
      </p:sp>
    </p:spTree>
    <p:extLst>
      <p:ext uri="{BB962C8B-B14F-4D97-AF65-F5344CB8AC3E}">
        <p14:creationId xmlns:p14="http://schemas.microsoft.com/office/powerpoint/2010/main" val="1357583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Observe a Candle</a:t>
            </a:r>
            <a:endParaRPr lang="en-US" dirty="0"/>
          </a:p>
        </p:txBody>
      </p:sp>
      <p:sp>
        <p:nvSpPr>
          <p:cNvPr id="3" name="Content Placeholder 2"/>
          <p:cNvSpPr>
            <a:spLocks noGrp="1"/>
          </p:cNvSpPr>
          <p:nvPr>
            <p:ph idx="1"/>
          </p:nvPr>
        </p:nvSpPr>
        <p:spPr/>
        <p:txBody>
          <a:bodyPr/>
          <a:lstStyle/>
          <a:p>
            <a:pPr marL="0" indent="0">
              <a:buNone/>
            </a:pPr>
            <a:r>
              <a:rPr lang="en-US" dirty="0" smtClean="0"/>
              <a:t>Observe a candle before it’s lit, while it’s burning, and after it’s blown out.  Make careful observations being alert to observing aspects of the burning that you have not observed before.  Record your observations in the table as well as any questions that arise in your mind while you are making the observations.</a:t>
            </a:r>
            <a:endParaRPr lang="en-US" dirty="0"/>
          </a:p>
        </p:txBody>
      </p:sp>
    </p:spTree>
    <p:extLst>
      <p:ext uri="{BB962C8B-B14F-4D97-AF65-F5344CB8AC3E}">
        <p14:creationId xmlns:p14="http://schemas.microsoft.com/office/powerpoint/2010/main" val="224091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Q&amp;A</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What does a candle flame look like?</a:t>
            </a:r>
          </a:p>
          <a:p>
            <a:r>
              <a:rPr lang="en-US" dirty="0" smtClean="0"/>
              <a:t>What happens to the candle over time?</a:t>
            </a:r>
          </a:p>
          <a:p>
            <a:r>
              <a:rPr lang="en-US" dirty="0" smtClean="0"/>
              <a:t>What does a candle produce when it’s burning?  How do you know?</a:t>
            </a:r>
          </a:p>
          <a:p>
            <a:r>
              <a:rPr lang="en-US" dirty="0" smtClean="0"/>
              <a:t>What does a candle need to keep it burning?</a:t>
            </a:r>
          </a:p>
          <a:p>
            <a:r>
              <a:rPr lang="en-US" dirty="0" smtClean="0"/>
              <a:t>What actually burns in a candle flame?</a:t>
            </a:r>
          </a:p>
          <a:p>
            <a:r>
              <a:rPr lang="en-US" dirty="0" smtClean="0"/>
              <a:t>What happened to the wax at the top of the candle: what was it like? What did it do?</a:t>
            </a:r>
          </a:p>
          <a:p>
            <a:r>
              <a:rPr lang="en-US" dirty="0" smtClean="0"/>
              <a:t>Where does the candle flame burn the hottest?</a:t>
            </a:r>
          </a:p>
        </p:txBody>
      </p:sp>
    </p:spTree>
    <p:extLst>
      <p:ext uri="{BB962C8B-B14F-4D97-AF65-F5344CB8AC3E}">
        <p14:creationId xmlns:p14="http://schemas.microsoft.com/office/powerpoint/2010/main" val="220191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Observations</a:t>
            </a:r>
            <a:endParaRPr lang="en-US" dirty="0"/>
          </a:p>
        </p:txBody>
      </p:sp>
      <p:sp>
        <p:nvSpPr>
          <p:cNvPr id="3" name="Content Placeholder 2"/>
          <p:cNvSpPr>
            <a:spLocks noGrp="1"/>
          </p:cNvSpPr>
          <p:nvPr>
            <p:ph idx="1"/>
          </p:nvPr>
        </p:nvSpPr>
        <p:spPr/>
        <p:txBody>
          <a:bodyPr/>
          <a:lstStyle/>
          <a:p>
            <a:r>
              <a:rPr lang="en-US" dirty="0" smtClean="0"/>
              <a:t>Quantitative vs. Qualitative</a:t>
            </a:r>
          </a:p>
          <a:p>
            <a:r>
              <a:rPr lang="en-US" dirty="0" smtClean="0"/>
              <a:t>Is detail important?  Why/why not?</a:t>
            </a:r>
          </a:p>
          <a:p>
            <a:r>
              <a:rPr lang="en-US" dirty="0" smtClean="0"/>
              <a:t>What is the difference between an observation and an inference?</a:t>
            </a:r>
          </a:p>
          <a:p>
            <a:pPr marL="82296" indent="0">
              <a:buNone/>
            </a:pPr>
            <a:endParaRPr lang="en-US" dirty="0"/>
          </a:p>
        </p:txBody>
      </p:sp>
    </p:spTree>
    <p:extLst>
      <p:ext uri="{BB962C8B-B14F-4D97-AF65-F5344CB8AC3E}">
        <p14:creationId xmlns:p14="http://schemas.microsoft.com/office/powerpoint/2010/main" val="431341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4200" y="228600"/>
            <a:ext cx="4133088" cy="1143000"/>
          </a:xfrm>
        </p:spPr>
        <p:txBody>
          <a:bodyPr/>
          <a:lstStyle/>
          <a:p>
            <a:r>
              <a:rPr lang="en-US" dirty="0" smtClean="0"/>
              <a:t>Michael Faraday</a:t>
            </a:r>
            <a:endParaRPr lang="en-US" dirty="0"/>
          </a:p>
        </p:txBody>
      </p:sp>
      <p:sp>
        <p:nvSpPr>
          <p:cNvPr id="3" name="Content Placeholder 2"/>
          <p:cNvSpPr>
            <a:spLocks noGrp="1"/>
          </p:cNvSpPr>
          <p:nvPr>
            <p:ph idx="1"/>
          </p:nvPr>
        </p:nvSpPr>
        <p:spPr>
          <a:xfrm>
            <a:off x="1219200" y="2289528"/>
            <a:ext cx="7498080" cy="4400550"/>
          </a:xfrm>
        </p:spPr>
        <p:txBody>
          <a:bodyPr>
            <a:normAutofit fontScale="70000" lnSpcReduction="20000"/>
          </a:bodyPr>
          <a:lstStyle/>
          <a:p>
            <a:r>
              <a:rPr lang="en-US" dirty="0" smtClean="0"/>
              <a:t>1791 – 1867</a:t>
            </a:r>
          </a:p>
          <a:p>
            <a:r>
              <a:rPr lang="en-US" dirty="0" smtClean="0"/>
              <a:t>Learned elementary reading, writing, arithmetic before quitting school</a:t>
            </a:r>
          </a:p>
          <a:p>
            <a:r>
              <a:rPr lang="en-US" dirty="0" smtClean="0"/>
              <a:t>‘Played’ with chemistry experiments while working as a newspaper boy</a:t>
            </a:r>
          </a:p>
          <a:p>
            <a:r>
              <a:rPr lang="en-US" dirty="0" smtClean="0"/>
              <a:t>Attended Sir </a:t>
            </a:r>
            <a:r>
              <a:rPr lang="en-US" dirty="0" err="1" smtClean="0"/>
              <a:t>Humphry</a:t>
            </a:r>
            <a:r>
              <a:rPr lang="en-US" dirty="0" smtClean="0"/>
              <a:t> Davy’s lectures in 1812 and began working for Davy as an assistant</a:t>
            </a:r>
          </a:p>
          <a:p>
            <a:r>
              <a:rPr lang="en-US" dirty="0" smtClean="0"/>
              <a:t>First research paper in 1816 on analysis of caustic lime.</a:t>
            </a:r>
          </a:p>
          <a:p>
            <a:r>
              <a:rPr lang="en-US" dirty="0" smtClean="0"/>
              <a:t>Elected to Royal Society in 1824.</a:t>
            </a:r>
          </a:p>
          <a:p>
            <a:r>
              <a:rPr lang="en-US" dirty="0" smtClean="0"/>
              <a:t>Famous for lectures even though he wasn’t a born lecturer.</a:t>
            </a:r>
          </a:p>
          <a:p>
            <a:r>
              <a:rPr lang="en-US" dirty="0" smtClean="0"/>
              <a:t>Major contributions to both chemistry and physics</a:t>
            </a:r>
          </a:p>
          <a:p>
            <a:r>
              <a:rPr lang="en-US" dirty="0" smtClean="0"/>
              <a:t>Considered himself to be an experimental philosopher</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32315"/>
            <a:ext cx="1866900" cy="224028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1800" y="22578"/>
            <a:ext cx="2266950" cy="2266950"/>
          </a:xfrm>
          <a:prstGeom prst="rect">
            <a:avLst/>
          </a:prstGeom>
        </p:spPr>
      </p:pic>
      <p:sp>
        <p:nvSpPr>
          <p:cNvPr id="6" name="TextBox 5"/>
          <p:cNvSpPr txBox="1"/>
          <p:nvPr/>
        </p:nvSpPr>
        <p:spPr>
          <a:xfrm>
            <a:off x="1219200" y="6340424"/>
            <a:ext cx="7696200" cy="523220"/>
          </a:xfrm>
          <a:prstGeom prst="rect">
            <a:avLst/>
          </a:prstGeom>
          <a:noFill/>
        </p:spPr>
        <p:txBody>
          <a:bodyPr wrap="square" rtlCol="0">
            <a:spAutoFit/>
          </a:bodyPr>
          <a:lstStyle/>
          <a:p>
            <a:r>
              <a:rPr lang="en-US" sz="1400" dirty="0" smtClean="0"/>
              <a:t>Images from: </a:t>
            </a:r>
            <a:r>
              <a:rPr lang="en-US" sz="1400" dirty="0" err="1" smtClean="0"/>
              <a:t>Etiqueta</a:t>
            </a:r>
            <a:r>
              <a:rPr lang="en-US" sz="1400" dirty="0" smtClean="0"/>
              <a:t>: Michael Faraday.  </a:t>
            </a:r>
            <a:r>
              <a:rPr lang="en-US" sz="1400" dirty="0" smtClean="0">
                <a:hlinkClick r:id="rId4"/>
              </a:rPr>
              <a:t>http</a:t>
            </a:r>
            <a:r>
              <a:rPr lang="en-US" sz="1400" dirty="0">
                <a:hlinkClick r:id="rId4"/>
              </a:rPr>
              <a:t>://</a:t>
            </a:r>
            <a:r>
              <a:rPr lang="en-US" sz="1400" dirty="0" smtClean="0">
                <a:hlinkClick r:id="rId4"/>
              </a:rPr>
              <a:t>moonmentum.com/blog/tag/michael-faraday</a:t>
            </a:r>
            <a:r>
              <a:rPr lang="en-US" sz="1400" dirty="0" smtClean="0"/>
              <a:t> (Accessed March 18, 2014).</a:t>
            </a:r>
            <a:endParaRPr lang="en-US" sz="1400" dirty="0"/>
          </a:p>
        </p:txBody>
      </p:sp>
    </p:spTree>
    <p:extLst>
      <p:ext uri="{BB962C8B-B14F-4D97-AF65-F5344CB8AC3E}">
        <p14:creationId xmlns:p14="http://schemas.microsoft.com/office/powerpoint/2010/main" val="6299501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Faraday’s Lectures</a:t>
            </a:r>
            <a:endParaRPr lang="en-US" dirty="0"/>
          </a:p>
        </p:txBody>
      </p:sp>
      <p:sp>
        <p:nvSpPr>
          <p:cNvPr id="3" name="Content Placeholder 2"/>
          <p:cNvSpPr>
            <a:spLocks noGrp="1"/>
          </p:cNvSpPr>
          <p:nvPr>
            <p:ph idx="1"/>
          </p:nvPr>
        </p:nvSpPr>
        <p:spPr/>
        <p:txBody>
          <a:bodyPr/>
          <a:lstStyle/>
          <a:p>
            <a:r>
              <a:rPr lang="en-US" dirty="0" smtClean="0"/>
              <a:t>A series of popular educational lectures</a:t>
            </a:r>
          </a:p>
          <a:p>
            <a:r>
              <a:rPr lang="en-US" dirty="0" smtClean="0"/>
              <a:t>Most famous series “The Chemical History of a Candle” (Faraday, 1850)</a:t>
            </a:r>
          </a:p>
          <a:p>
            <a:r>
              <a:rPr lang="en-US" dirty="0" smtClean="0"/>
              <a:t>Spoke about the art of lecturing </a:t>
            </a:r>
            <a:r>
              <a:rPr lang="en-US" dirty="0" smtClean="0">
                <a:sym typeface="Wingdings" panose="05000000000000000000" pitchFamily="2" charset="2"/>
              </a:rPr>
              <a:t></a:t>
            </a:r>
          </a:p>
          <a:p>
            <a:r>
              <a:rPr lang="en-US" dirty="0" smtClean="0">
                <a:sym typeface="Wingdings" panose="05000000000000000000" pitchFamily="2" charset="2"/>
              </a:rPr>
              <a:t>Charles Dickens asked Faraday to write for him</a:t>
            </a:r>
            <a:endParaRPr lang="en-US" dirty="0"/>
          </a:p>
        </p:txBody>
      </p:sp>
      <p:sp>
        <p:nvSpPr>
          <p:cNvPr id="4" name="TextBox 3"/>
          <p:cNvSpPr txBox="1"/>
          <p:nvPr/>
        </p:nvSpPr>
        <p:spPr>
          <a:xfrm>
            <a:off x="1066800" y="4724400"/>
            <a:ext cx="7620000" cy="1631216"/>
          </a:xfrm>
          <a:prstGeom prst="rect">
            <a:avLst/>
          </a:prstGeom>
          <a:noFill/>
        </p:spPr>
        <p:txBody>
          <a:bodyPr wrap="square" rtlCol="0">
            <a:spAutoFit/>
          </a:bodyPr>
          <a:lstStyle/>
          <a:p>
            <a:r>
              <a:rPr lang="en-US" sz="2000" i="1" dirty="0" smtClean="0"/>
              <a:t>Do not suppose that I was a very deep thinker or was marked as a precocious person.  I was a very lively imaginative person and could believe in the Arabian Nights as easily as in the </a:t>
            </a:r>
            <a:r>
              <a:rPr lang="en-US" sz="2000" i="1" dirty="0" err="1" smtClean="0"/>
              <a:t>Encyclopaedia</a:t>
            </a:r>
            <a:r>
              <a:rPr lang="en-US" sz="2000" i="1" dirty="0" smtClean="0"/>
              <a:t>.  But facts were important to me and saved me.  I could trust a fact and always cross-examined an assertion.</a:t>
            </a:r>
          </a:p>
          <a:p>
            <a:pPr algn="r"/>
            <a:r>
              <a:rPr lang="en-US" sz="2000" dirty="0" smtClean="0"/>
              <a:t>-Michael Faraday</a:t>
            </a:r>
            <a:endParaRPr lang="en-US" sz="2000" dirty="0"/>
          </a:p>
        </p:txBody>
      </p:sp>
    </p:spTree>
    <p:extLst>
      <p:ext uri="{BB962C8B-B14F-4D97-AF65-F5344CB8AC3E}">
        <p14:creationId xmlns:p14="http://schemas.microsoft.com/office/powerpoint/2010/main" val="3356755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9800" y="-228600"/>
            <a:ext cx="8229600" cy="1143000"/>
          </a:xfrm>
        </p:spPr>
        <p:txBody>
          <a:bodyPr/>
          <a:lstStyle/>
          <a:p>
            <a:r>
              <a:rPr lang="en-US" dirty="0" smtClean="0"/>
              <a:t>Major Contributions in Chemistry</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32594367"/>
              </p:ext>
            </p:extLst>
          </p:nvPr>
        </p:nvGraphicFramePr>
        <p:xfrm>
          <a:off x="304800" y="838200"/>
          <a:ext cx="8610600" cy="5796280"/>
        </p:xfrm>
        <a:graphic>
          <a:graphicData uri="http://schemas.openxmlformats.org/drawingml/2006/table">
            <a:tbl>
              <a:tblPr firstRow="1" bandRow="1">
                <a:tableStyleId>{22838BEF-8BB2-4498-84A7-C5851F593DF1}</a:tableStyleId>
              </a:tblPr>
              <a:tblGrid>
                <a:gridCol w="1195917"/>
                <a:gridCol w="7414683"/>
              </a:tblGrid>
              <a:tr h="370840">
                <a:tc>
                  <a:txBody>
                    <a:bodyPr/>
                    <a:lstStyle/>
                    <a:p>
                      <a:r>
                        <a:rPr lang="en-US" b="0" dirty="0" smtClean="0"/>
                        <a:t>1816</a:t>
                      </a:r>
                      <a:endParaRPr lang="en-US" b="0" dirty="0"/>
                    </a:p>
                  </a:txBody>
                  <a:tcPr/>
                </a:tc>
                <a:tc>
                  <a:txBody>
                    <a:bodyPr/>
                    <a:lstStyle/>
                    <a:p>
                      <a:r>
                        <a:rPr lang="en-US" b="0" dirty="0" smtClean="0"/>
                        <a:t>Evolution</a:t>
                      </a:r>
                      <a:r>
                        <a:rPr lang="en-US" b="0" baseline="0" dirty="0" smtClean="0"/>
                        <a:t> </a:t>
                      </a:r>
                      <a:r>
                        <a:rPr lang="en-US" b="0" dirty="0" smtClean="0"/>
                        <a:t>of miners’ safety lamp</a:t>
                      </a:r>
                      <a:endParaRPr lang="en-US" b="0" dirty="0"/>
                    </a:p>
                  </a:txBody>
                  <a:tcPr/>
                </a:tc>
              </a:tr>
              <a:tr h="370840">
                <a:tc>
                  <a:txBody>
                    <a:bodyPr/>
                    <a:lstStyle/>
                    <a:p>
                      <a:r>
                        <a:rPr lang="en-US" dirty="0" smtClean="0"/>
                        <a:t>1812-24</a:t>
                      </a:r>
                      <a:endParaRPr lang="en-US" dirty="0"/>
                    </a:p>
                  </a:txBody>
                  <a:tcPr/>
                </a:tc>
                <a:tc>
                  <a:txBody>
                    <a:bodyPr/>
                    <a:lstStyle/>
                    <a:p>
                      <a:r>
                        <a:rPr lang="en-US" dirty="0" smtClean="0"/>
                        <a:t>Preparation and properties of alloy</a:t>
                      </a:r>
                      <a:r>
                        <a:rPr lang="en-US" baseline="0" dirty="0" smtClean="0"/>
                        <a:t> steels (materials science)</a:t>
                      </a:r>
                      <a:endParaRPr lang="en-US" dirty="0"/>
                    </a:p>
                  </a:txBody>
                  <a:tcPr/>
                </a:tc>
              </a:tr>
              <a:tr h="370840">
                <a:tc>
                  <a:txBody>
                    <a:bodyPr/>
                    <a:lstStyle/>
                    <a:p>
                      <a:r>
                        <a:rPr lang="en-US" dirty="0" smtClean="0"/>
                        <a:t>1812-30</a:t>
                      </a:r>
                      <a:endParaRPr lang="en-US" dirty="0"/>
                    </a:p>
                  </a:txBody>
                  <a:tcPr/>
                </a:tc>
                <a:tc>
                  <a:txBody>
                    <a:bodyPr/>
                    <a:lstStyle/>
                    <a:p>
                      <a:r>
                        <a:rPr lang="en-US" dirty="0" smtClean="0"/>
                        <a:t>Purity</a:t>
                      </a:r>
                      <a:r>
                        <a:rPr lang="en-US" baseline="0" dirty="0" smtClean="0"/>
                        <a:t> and composition of clays, native lime, water, gunpowder, rust, various gases, liquids, and solids (analytical chemistry)</a:t>
                      </a:r>
                      <a:endParaRPr lang="en-US" dirty="0"/>
                    </a:p>
                  </a:txBody>
                  <a:tcPr/>
                </a:tc>
              </a:tr>
              <a:tr h="370840">
                <a:tc>
                  <a:txBody>
                    <a:bodyPr/>
                    <a:lstStyle/>
                    <a:p>
                      <a:r>
                        <a:rPr lang="en-US" dirty="0" smtClean="0"/>
                        <a:t>1820-26</a:t>
                      </a:r>
                      <a:endParaRPr lang="en-US" dirty="0"/>
                    </a:p>
                  </a:txBody>
                  <a:tcPr/>
                </a:tc>
                <a:tc>
                  <a:txBody>
                    <a:bodyPr/>
                    <a:lstStyle/>
                    <a:p>
                      <a:r>
                        <a:rPr lang="en-US" dirty="0" smtClean="0"/>
                        <a:t>Discovery of benzene, isobutylene, </a:t>
                      </a:r>
                      <a:r>
                        <a:rPr lang="en-US" dirty="0" err="1" smtClean="0"/>
                        <a:t>tetrachloroethlyene</a:t>
                      </a:r>
                      <a:r>
                        <a:rPr lang="en-US" dirty="0" smtClean="0"/>
                        <a:t>,</a:t>
                      </a:r>
                      <a:r>
                        <a:rPr lang="en-US" baseline="0" dirty="0" smtClean="0"/>
                        <a:t> </a:t>
                      </a:r>
                      <a:r>
                        <a:rPr lang="en-US" baseline="0" dirty="0" err="1" smtClean="0"/>
                        <a:t>hexachlorobenzene</a:t>
                      </a:r>
                      <a:r>
                        <a:rPr lang="en-US" baseline="0" dirty="0" smtClean="0"/>
                        <a:t>, and isomers of </a:t>
                      </a:r>
                      <a:r>
                        <a:rPr lang="en-US" baseline="0" dirty="0" err="1" smtClean="0"/>
                        <a:t>napthalene</a:t>
                      </a:r>
                      <a:r>
                        <a:rPr lang="en-US" baseline="0" dirty="0" smtClean="0"/>
                        <a:t>-sulfonic acids (organic chemistry)</a:t>
                      </a:r>
                      <a:endParaRPr lang="en-US" dirty="0"/>
                    </a:p>
                  </a:txBody>
                  <a:tcPr/>
                </a:tc>
              </a:tr>
              <a:tr h="370840">
                <a:tc>
                  <a:txBody>
                    <a:bodyPr/>
                    <a:lstStyle/>
                    <a:p>
                      <a:r>
                        <a:rPr lang="en-US" dirty="0" smtClean="0"/>
                        <a:t>1825-31</a:t>
                      </a:r>
                      <a:endParaRPr lang="en-US" dirty="0"/>
                    </a:p>
                  </a:txBody>
                  <a:tcPr/>
                </a:tc>
                <a:tc>
                  <a:txBody>
                    <a:bodyPr/>
                    <a:lstStyle/>
                    <a:p>
                      <a:r>
                        <a:rPr lang="en-US" dirty="0" smtClean="0"/>
                        <a:t>Production of optical grade glass (materials science)</a:t>
                      </a:r>
                      <a:endParaRPr lang="en-US" dirty="0"/>
                    </a:p>
                  </a:txBody>
                  <a:tcPr/>
                </a:tc>
              </a:tr>
              <a:tr h="370840">
                <a:tc>
                  <a:txBody>
                    <a:bodyPr/>
                    <a:lstStyle/>
                    <a:p>
                      <a:r>
                        <a:rPr lang="en-US" dirty="0" smtClean="0"/>
                        <a:t>1823, 1845</a:t>
                      </a:r>
                      <a:endParaRPr lang="en-US" dirty="0"/>
                    </a:p>
                  </a:txBody>
                  <a:tcPr/>
                </a:tc>
                <a:tc>
                  <a:txBody>
                    <a:bodyPr/>
                    <a:lstStyle/>
                    <a:p>
                      <a:r>
                        <a:rPr lang="en-US" dirty="0" smtClean="0"/>
                        <a:t>Liquefaction of</a:t>
                      </a:r>
                      <a:r>
                        <a:rPr lang="en-US" baseline="0" dirty="0" smtClean="0"/>
                        <a:t> gases</a:t>
                      </a:r>
                    </a:p>
                    <a:p>
                      <a:r>
                        <a:rPr lang="en-US" baseline="0" dirty="0" smtClean="0"/>
                        <a:t>Existence of critical temperature and continuity of state</a:t>
                      </a:r>
                      <a:endParaRPr lang="en-US" dirty="0"/>
                    </a:p>
                  </a:txBody>
                  <a:tcPr/>
                </a:tc>
              </a:tr>
              <a:tr h="370840">
                <a:tc>
                  <a:txBody>
                    <a:bodyPr/>
                    <a:lstStyle/>
                    <a:p>
                      <a:r>
                        <a:rPr lang="en-US" dirty="0" smtClean="0"/>
                        <a:t>1833-36</a:t>
                      </a:r>
                      <a:endParaRPr lang="en-US" dirty="0"/>
                    </a:p>
                  </a:txBody>
                  <a:tcPr/>
                </a:tc>
                <a:tc>
                  <a:txBody>
                    <a:bodyPr/>
                    <a:lstStyle/>
                    <a:p>
                      <a:r>
                        <a:rPr lang="en-US" dirty="0" smtClean="0"/>
                        <a:t>Electrochemistry,</a:t>
                      </a:r>
                      <a:r>
                        <a:rPr lang="en-US" baseline="0" dirty="0" smtClean="0"/>
                        <a:t> laws of electrolysis, equivalence of various forms of electricity, thermistor action, fused-salt electrolytes, </a:t>
                      </a:r>
                      <a:r>
                        <a:rPr lang="en-US" baseline="0" dirty="0" err="1" smtClean="0"/>
                        <a:t>superionic</a:t>
                      </a:r>
                      <a:r>
                        <a:rPr lang="en-US" baseline="0" dirty="0" smtClean="0"/>
                        <a:t> conductors</a:t>
                      </a:r>
                      <a:endParaRPr lang="en-US" dirty="0" smtClean="0"/>
                    </a:p>
                  </a:txBody>
                  <a:tcPr/>
                </a:tc>
              </a:tr>
              <a:tr h="370840">
                <a:tc>
                  <a:txBody>
                    <a:bodyPr/>
                    <a:lstStyle/>
                    <a:p>
                      <a:r>
                        <a:rPr lang="en-US" dirty="0" smtClean="0"/>
                        <a:t>1834</a:t>
                      </a:r>
                      <a:endParaRPr lang="en-US" dirty="0"/>
                    </a:p>
                  </a:txBody>
                  <a:tcPr/>
                </a:tc>
                <a:tc>
                  <a:txBody>
                    <a:bodyPr/>
                    <a:lstStyle/>
                    <a:p>
                      <a:r>
                        <a:rPr lang="en-US" dirty="0" err="1" smtClean="0"/>
                        <a:t>Heterogenous</a:t>
                      </a:r>
                      <a:r>
                        <a:rPr lang="en-US" baseline="0" dirty="0" smtClean="0"/>
                        <a:t> catalysis, surface reactions, adsorption, wettability of solids</a:t>
                      </a:r>
                      <a:endParaRPr lang="en-US" dirty="0"/>
                    </a:p>
                  </a:txBody>
                  <a:tcPr/>
                </a:tc>
              </a:tr>
              <a:tr h="370840">
                <a:tc>
                  <a:txBody>
                    <a:bodyPr/>
                    <a:lstStyle/>
                    <a:p>
                      <a:r>
                        <a:rPr lang="en-US" dirty="0" smtClean="0"/>
                        <a:t>1835</a:t>
                      </a:r>
                      <a:endParaRPr lang="en-US" dirty="0"/>
                    </a:p>
                  </a:txBody>
                  <a:tcPr/>
                </a:tc>
                <a:tc>
                  <a:txBody>
                    <a:bodyPr/>
                    <a:lstStyle/>
                    <a:p>
                      <a:r>
                        <a:rPr lang="en-US" dirty="0" smtClean="0"/>
                        <a:t>Plasma chemistry</a:t>
                      </a:r>
                      <a:endParaRPr lang="en-US" dirty="0"/>
                    </a:p>
                  </a:txBody>
                  <a:tcPr/>
                </a:tc>
              </a:tr>
              <a:tr h="370840">
                <a:tc>
                  <a:txBody>
                    <a:bodyPr/>
                    <a:lstStyle/>
                    <a:p>
                      <a:r>
                        <a:rPr lang="en-US" dirty="0" smtClean="0"/>
                        <a:t>1836</a:t>
                      </a:r>
                      <a:endParaRPr lang="en-US" dirty="0"/>
                    </a:p>
                  </a:txBody>
                  <a:tcPr/>
                </a:tc>
                <a:tc>
                  <a:txBody>
                    <a:bodyPr/>
                    <a:lstStyle/>
                    <a:p>
                      <a:r>
                        <a:rPr lang="en-US" dirty="0" smtClean="0"/>
                        <a:t>Dielectric constant, permittivity</a:t>
                      </a:r>
                      <a:endParaRPr lang="en-US" dirty="0"/>
                    </a:p>
                  </a:txBody>
                  <a:tcPr/>
                </a:tc>
              </a:tr>
              <a:tr h="370840">
                <a:tc>
                  <a:txBody>
                    <a:bodyPr/>
                    <a:lstStyle/>
                    <a:p>
                      <a:r>
                        <a:rPr lang="en-US" dirty="0" smtClean="0"/>
                        <a:t>1845-50</a:t>
                      </a:r>
                      <a:endParaRPr lang="en-US" dirty="0"/>
                    </a:p>
                  </a:txBody>
                  <a:tcPr/>
                </a:tc>
                <a:tc>
                  <a:txBody>
                    <a:bodyPr/>
                    <a:lstStyle/>
                    <a:p>
                      <a:r>
                        <a:rPr lang="en-US" dirty="0" err="1" smtClean="0"/>
                        <a:t>Magnetochemistry</a:t>
                      </a:r>
                      <a:r>
                        <a:rPr lang="en-US" dirty="0" smtClean="0"/>
                        <a:t>, magnetic properties of matter, Faraday effect, diamagnetism, </a:t>
                      </a:r>
                      <a:r>
                        <a:rPr lang="en-US" dirty="0" err="1" smtClean="0"/>
                        <a:t>paramagnetism</a:t>
                      </a:r>
                      <a:r>
                        <a:rPr lang="en-US" dirty="0" smtClean="0"/>
                        <a:t>, magnetic </a:t>
                      </a:r>
                      <a:r>
                        <a:rPr lang="en-US" dirty="0" err="1" smtClean="0"/>
                        <a:t>anistropy</a:t>
                      </a:r>
                      <a:endParaRPr lang="en-US" dirty="0"/>
                    </a:p>
                  </a:txBody>
                  <a:tcPr/>
                </a:tc>
              </a:tr>
              <a:tr h="370840">
                <a:tc>
                  <a:txBody>
                    <a:bodyPr/>
                    <a:lstStyle/>
                    <a:p>
                      <a:r>
                        <a:rPr lang="en-US" dirty="0" smtClean="0"/>
                        <a:t>1857</a:t>
                      </a:r>
                      <a:endParaRPr lang="en-US" dirty="0"/>
                    </a:p>
                  </a:txBody>
                  <a:tcPr/>
                </a:tc>
                <a:tc>
                  <a:txBody>
                    <a:bodyPr/>
                    <a:lstStyle/>
                    <a:p>
                      <a:r>
                        <a:rPr lang="en-US" dirty="0" smtClean="0"/>
                        <a:t>Colloidal metals, sols,</a:t>
                      </a:r>
                      <a:r>
                        <a:rPr lang="en-US" baseline="0" dirty="0" smtClean="0"/>
                        <a:t> hydrogels</a:t>
                      </a:r>
                      <a:endParaRPr lang="en-US" dirty="0"/>
                    </a:p>
                  </a:txBody>
                  <a:tcPr/>
                </a:tc>
              </a:tr>
            </a:tbl>
          </a:graphicData>
        </a:graphic>
      </p:graphicFrame>
    </p:spTree>
    <p:extLst>
      <p:ext uri="{BB962C8B-B14F-4D97-AF65-F5344CB8AC3E}">
        <p14:creationId xmlns:p14="http://schemas.microsoft.com/office/powerpoint/2010/main" val="55894645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592</TotalTime>
  <Words>1360</Words>
  <Application>Microsoft Office PowerPoint</Application>
  <PresentationFormat>On-screen Show (4:3)</PresentationFormat>
  <Paragraphs>146</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Gill Sans MT</vt:lpstr>
      <vt:lpstr>Verdana</vt:lpstr>
      <vt:lpstr>Wingdings</vt:lpstr>
      <vt:lpstr>Wingdings 2</vt:lpstr>
      <vt:lpstr>Solstice</vt:lpstr>
      <vt:lpstr>Scientific Observations</vt:lpstr>
      <vt:lpstr>Objectives</vt:lpstr>
      <vt:lpstr>How Do Candles Work?</vt:lpstr>
      <vt:lpstr>Observe a Candle</vt:lpstr>
      <vt:lpstr>Q&amp;A</vt:lpstr>
      <vt:lpstr>Observations</vt:lpstr>
      <vt:lpstr>Michael Faraday</vt:lpstr>
      <vt:lpstr>Faraday’s Lectures</vt:lpstr>
      <vt:lpstr>Major Contributions in Chemistry</vt:lpstr>
      <vt:lpstr>Major Contributions in Physics</vt:lpstr>
      <vt:lpstr>The Gathering of Data</vt:lpstr>
      <vt:lpstr>The Professional Side</vt:lpstr>
      <vt:lpstr>TEKS – Scientific Processes</vt:lpstr>
      <vt:lpstr>CCRS - Science</vt:lpstr>
      <vt:lpstr>Where Does This Fit?</vt:lpstr>
      <vt:lpstr>References</vt:lpstr>
      <vt:lpstr>THANK YOU!!!</vt:lpstr>
    </vt:vector>
  </TitlesOfParts>
  <Company>University of North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Observations</dc:title>
  <dc:creator>Sherman, Kristin</dc:creator>
  <cp:lastModifiedBy>Sherman, Kristin</cp:lastModifiedBy>
  <cp:revision>23</cp:revision>
  <dcterms:created xsi:type="dcterms:W3CDTF">2014-03-19T18:59:15Z</dcterms:created>
  <dcterms:modified xsi:type="dcterms:W3CDTF">2014-06-11T17:35:16Z</dcterms:modified>
</cp:coreProperties>
</file>