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7" autoAdjust="0"/>
    <p:restoredTop sz="94660"/>
  </p:normalViewPr>
  <p:slideViewPr>
    <p:cSldViewPr snapToGrid="0">
      <p:cViewPr varScale="1">
        <p:scale>
          <a:sx n="60" d="100"/>
          <a:sy n="60" d="100"/>
        </p:scale>
        <p:origin x="-102" y="-282"/>
      </p:cViewPr>
      <p:guideLst>
        <p:guide orient="horz" pos="2160"/>
        <p:guide pos="3840"/>
      </p:guideLst>
    </p:cSldViewPr>
  </p:slideViewPr>
  <p:notesTextViewPr>
    <p:cViewPr>
      <p:scale>
        <a:sx n="1" d="1"/>
        <a:sy n="1" d="1"/>
      </p:scale>
      <p:origin x="0" y="0"/>
    </p:cViewPr>
  </p:notesTextViewPr>
  <p:sorterViewPr>
    <p:cViewPr>
      <p:scale>
        <a:sx n="100" d="100"/>
        <a:sy n="100" d="100"/>
      </p:scale>
      <p:origin x="0" y="72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7/10/2014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7/10/2014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In’s and Out’s of Energy in Reactions</a:t>
            </a:r>
            <a:endParaRPr lang="en-US" dirty="0"/>
          </a:p>
        </p:txBody>
      </p:sp>
      <p:sp>
        <p:nvSpPr>
          <p:cNvPr id="3" name="Subtitle 2"/>
          <p:cNvSpPr>
            <a:spLocks noGrp="1"/>
          </p:cNvSpPr>
          <p:nvPr>
            <p:ph type="subTitle" idx="1"/>
          </p:nvPr>
        </p:nvSpPr>
        <p:spPr/>
        <p:txBody>
          <a:bodyPr/>
          <a:lstStyle/>
          <a:p>
            <a:r>
              <a:rPr lang="en-US" dirty="0" smtClean="0"/>
              <a:t>Thermochemical Equations</a:t>
            </a:r>
            <a:endParaRPr lang="en-US" dirty="0"/>
          </a:p>
        </p:txBody>
      </p:sp>
    </p:spTree>
    <p:extLst>
      <p:ext uri="{BB962C8B-B14F-4D97-AF65-F5344CB8AC3E}">
        <p14:creationId xmlns:p14="http://schemas.microsoft.com/office/powerpoint/2010/main" val="16241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Thermochemical Equations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3312" y="1520456"/>
                <a:ext cx="8946541" cy="5220586"/>
              </a:xfrm>
            </p:spPr>
            <p:txBody>
              <a:bodyPr>
                <a:normAutofit lnSpcReduction="10000"/>
              </a:bodyPr>
              <a:lstStyle/>
              <a:p>
                <a:r>
                  <a:rPr lang="en-US" u="sng" dirty="0" smtClean="0"/>
                  <a:t>Thermochemical equation</a:t>
                </a:r>
                <a:r>
                  <a:rPr lang="en-US" dirty="0"/>
                  <a:t> – balanced chemical equation that includes the physical states of all reactants and products and the energy </a:t>
                </a:r>
                <a:r>
                  <a:rPr lang="en-US" dirty="0" smtClean="0"/>
                  <a:t>change (</a:t>
                </a:r>
                <a:r>
                  <a:rPr lang="el-GR" dirty="0" smtClean="0"/>
                  <a:t>Δ</a:t>
                </a:r>
                <a:r>
                  <a:rPr lang="en-US" dirty="0" err="1" smtClean="0"/>
                  <a:t>H</a:t>
                </a:r>
                <a:r>
                  <a:rPr lang="en-US" baseline="-25000" dirty="0" err="1" smtClean="0"/>
                  <a:t>rxn</a:t>
                </a:r>
                <a:r>
                  <a:rPr lang="en-US" dirty="0" smtClean="0"/>
                  <a:t>)</a:t>
                </a:r>
                <a:endParaRPr lang="en-US" dirty="0"/>
              </a:p>
              <a:p>
                <a:pPr marL="0" indent="0">
                  <a:buNone/>
                </a:pPr>
                <a:endParaRPr lang="en-US" dirty="0" smtClean="0"/>
              </a:p>
              <a:p>
                <a:pPr marL="0" indent="0">
                  <a:buNone/>
                </a:pPr>
                <a:r>
                  <a:rPr lang="en-US" dirty="0" smtClean="0"/>
                  <a:t>Example:  The combustion of propane is an exothermic reaction: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𝐶</m:t>
                          </m:r>
                        </m:e>
                        <m:sub>
                          <m:r>
                            <a:rPr lang="en-US" b="0" i="1" smtClean="0">
                              <a:latin typeface="Cambria Math" panose="02040503050406030204" pitchFamily="18" charset="0"/>
                            </a:rPr>
                            <m:t>3</m:t>
                          </m:r>
                        </m:sub>
                      </m:sSub>
                      <m:sSub>
                        <m:sSubPr>
                          <m:ctrlPr>
                            <a:rPr lang="en-US" i="1" smtClean="0">
                              <a:latin typeface="Cambria Math"/>
                            </a:rPr>
                          </m:ctrlPr>
                        </m:sSubPr>
                        <m:e>
                          <m:r>
                            <a:rPr lang="en-US" b="0" i="1" smtClean="0">
                              <a:latin typeface="Cambria Math" panose="02040503050406030204" pitchFamily="18" charset="0"/>
                            </a:rPr>
                            <m:t>𝐻</m:t>
                          </m:r>
                        </m:e>
                        <m:sub>
                          <m:r>
                            <a:rPr lang="en-US" b="0" i="1" smtClean="0">
                              <a:latin typeface="Cambria Math" panose="02040503050406030204" pitchFamily="18" charset="0"/>
                            </a:rPr>
                            <m:t>8</m:t>
                          </m:r>
                        </m:sub>
                      </m:sSub>
                      <m:r>
                        <a:rPr lang="en-US" b="0" i="1" smtClean="0">
                          <a:latin typeface="Cambria Math" panose="02040503050406030204" pitchFamily="18" charset="0"/>
                        </a:rPr>
                        <m:t> </m:t>
                      </m:r>
                      <m:d>
                        <m:dPr>
                          <m:ctrlPr>
                            <a:rPr lang="en-US" b="0" i="1" smtClean="0">
                              <a:latin typeface="Cambria Math"/>
                            </a:rPr>
                          </m:ctrlPr>
                        </m:dPr>
                        <m:e>
                          <m:r>
                            <a:rPr lang="en-US" b="0" i="1" smtClean="0">
                              <a:latin typeface="Cambria Math" panose="02040503050406030204" pitchFamily="18" charset="0"/>
                            </a:rPr>
                            <m:t>𝑔</m:t>
                          </m:r>
                        </m:e>
                      </m:d>
                      <m:r>
                        <a:rPr lang="en-US" b="0" i="1" smtClean="0">
                          <a:latin typeface="Cambria Math" panose="02040503050406030204" pitchFamily="18" charset="0"/>
                        </a:rPr>
                        <m:t>+  </m:t>
                      </m:r>
                      <m:sSub>
                        <m:sSubPr>
                          <m:ctrlPr>
                            <a:rPr lang="en-US" b="0" i="1" smtClean="0">
                              <a:latin typeface="Cambria Math"/>
                            </a:rPr>
                          </m:ctrlPr>
                        </m:sSubPr>
                        <m:e>
                          <m:r>
                            <a:rPr lang="en-US" b="0" i="1" smtClean="0">
                              <a:latin typeface="Cambria Math"/>
                            </a:rPr>
                            <m:t>5</m:t>
                          </m:r>
                          <m:r>
                            <a:rPr lang="en-US" b="0" i="1" smtClean="0">
                              <a:latin typeface="Cambria Math" panose="02040503050406030204" pitchFamily="18" charset="0"/>
                            </a:rPr>
                            <m:t>𝑂</m:t>
                          </m:r>
                        </m:e>
                        <m:sub>
                          <m:r>
                            <a:rPr lang="en-US" b="0" i="1" smtClean="0">
                              <a:latin typeface="Cambria Math" panose="02040503050406030204" pitchFamily="18" charset="0"/>
                            </a:rPr>
                            <m:t>2</m:t>
                          </m:r>
                        </m:sub>
                      </m:sSub>
                      <m:r>
                        <a:rPr lang="en-US" b="0" i="1" smtClean="0">
                          <a:latin typeface="Cambria Math" panose="02040503050406030204" pitchFamily="18" charset="0"/>
                        </a:rPr>
                        <m:t> </m:t>
                      </m:r>
                      <m:d>
                        <m:dPr>
                          <m:ctrlPr>
                            <a:rPr lang="en-US" b="0" i="1" smtClean="0">
                              <a:latin typeface="Cambria Math"/>
                            </a:rPr>
                          </m:ctrlPr>
                        </m:dPr>
                        <m:e>
                          <m:r>
                            <a:rPr lang="en-US" b="0" i="1" smtClean="0">
                              <a:latin typeface="Cambria Math" panose="02040503050406030204" pitchFamily="18" charset="0"/>
                            </a:rPr>
                            <m:t>𝑔</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3</m:t>
                      </m:r>
                      <m:r>
                        <a:rPr lang="en-US" b="0" i="1" smtClean="0">
                          <a:latin typeface="Cambria Math" panose="02040503050406030204" pitchFamily="18" charset="0"/>
                          <a:ea typeface="Cambria Math" panose="02040503050406030204" pitchFamily="18" charset="0"/>
                        </a:rPr>
                        <m:t>𝐶</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 </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r>
                        <a:rPr lang="en-US" b="0" i="1" smtClean="0">
                          <a:latin typeface="Cambria Math" panose="02040503050406030204" pitchFamily="18" charset="0"/>
                          <a:ea typeface="Cambria Math" panose="02040503050406030204" pitchFamily="18" charset="0"/>
                        </a:rPr>
                        <m:t>+  4</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  2220 </m:t>
                      </m:r>
                      <m:r>
                        <a:rPr lang="en-US" b="0" i="1" smtClean="0">
                          <a:latin typeface="Cambria Math" panose="02040503050406030204" pitchFamily="18" charset="0"/>
                          <a:ea typeface="Cambria Math" panose="02040503050406030204" pitchFamily="18" charset="0"/>
                        </a:rPr>
                        <m:t>𝑘𝐽</m:t>
                      </m:r>
                    </m:oMath>
                  </m:oMathPara>
                </a14:m>
                <a:endParaRPr lang="en-US" dirty="0" smtClean="0"/>
              </a:p>
              <a:p>
                <a:pPr marL="0" indent="0">
                  <a:buNone/>
                </a:pPr>
                <a:endParaRPr lang="en-US" dirty="0" smtClean="0"/>
              </a:p>
              <a:p>
                <a:pPr marL="0" indent="0">
                  <a:buNone/>
                </a:pPr>
                <a:r>
                  <a:rPr lang="en-US" dirty="0" smtClean="0"/>
                  <a:t>ΔH</a:t>
                </a:r>
                <a:r>
                  <a:rPr lang="en-US" baseline="-25000" dirty="0" smtClean="0"/>
                  <a:t>rxn</a:t>
                </a:r>
                <a:r>
                  <a:rPr lang="en-US" dirty="0" smtClean="0"/>
                  <a:t> = -2220 kJ/</a:t>
                </a:r>
                <a:r>
                  <a:rPr lang="en-US" dirty="0" err="1" smtClean="0"/>
                  <a:t>mol</a:t>
                </a:r>
                <a:endParaRPr lang="en-US" dirty="0" smtClean="0"/>
              </a:p>
              <a:p>
                <a:pPr marL="0" indent="0">
                  <a:buNone/>
                </a:pPr>
                <a:endParaRPr lang="en-US" dirty="0" smtClean="0"/>
              </a:p>
              <a:p>
                <a:pPr marL="0" indent="0">
                  <a:buNone/>
                </a:pPr>
                <a:r>
                  <a:rPr lang="en-US" dirty="0" smtClean="0"/>
                  <a:t>Example:  The decomposition of calcium carbonate is an endothermic reaction: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𝐶𝑎𝐶</m:t>
                      </m:r>
                      <m:sSub>
                        <m:sSubPr>
                          <m:ctrlPr>
                            <a:rPr lang="en-US" b="0" i="1" smtClean="0">
                              <a:latin typeface="Cambria Math"/>
                            </a:rPr>
                          </m:ctrlPr>
                        </m:sSubPr>
                        <m:e>
                          <m:r>
                            <a:rPr lang="en-US" b="0" i="1" smtClean="0">
                              <a:latin typeface="Cambria Math" panose="02040503050406030204" pitchFamily="18" charset="0"/>
                            </a:rPr>
                            <m:t>𝑂</m:t>
                          </m:r>
                        </m:e>
                        <m:sub>
                          <m:r>
                            <a:rPr lang="en-US" b="0" i="1" smtClean="0">
                              <a:latin typeface="Cambria Math" panose="02040503050406030204" pitchFamily="18" charset="0"/>
                            </a:rPr>
                            <m:t>3</m:t>
                          </m:r>
                        </m:sub>
                      </m:sSub>
                      <m:d>
                        <m:dPr>
                          <m:ctrlPr>
                            <a:rPr lang="en-US" b="0" i="1" smtClean="0">
                              <a:latin typeface="Cambria Math"/>
                            </a:rPr>
                          </m:ctrlPr>
                        </m:dPr>
                        <m:e>
                          <m:r>
                            <a:rPr lang="en-US" b="0" i="1" smtClean="0">
                              <a:latin typeface="Cambria Math" panose="02040503050406030204" pitchFamily="18" charset="0"/>
                            </a:rPr>
                            <m:t>𝑠</m:t>
                          </m:r>
                        </m:e>
                      </m:d>
                      <m:r>
                        <a:rPr lang="en-US" b="0" i="1" smtClean="0">
                          <a:latin typeface="Cambria Math" panose="02040503050406030204" pitchFamily="18" charset="0"/>
                        </a:rPr>
                        <m:t>+  176 </m:t>
                      </m:r>
                      <m:r>
                        <a:rPr lang="en-US" b="0" i="1" smtClean="0">
                          <a:latin typeface="Cambria Math" panose="02040503050406030204" pitchFamily="18" charset="0"/>
                        </a:rPr>
                        <m:t>𝑘𝐽</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𝐶𝑎𝑂</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endParaRPr lang="en-US" dirty="0" smtClean="0"/>
              </a:p>
              <a:p>
                <a:pPr marL="0" indent="0">
                  <a:buNone/>
                </a:pPr>
                <a:r>
                  <a:rPr lang="en-US" dirty="0" smtClean="0"/>
                  <a:t>ΔH</a:t>
                </a:r>
                <a:r>
                  <a:rPr lang="en-US" baseline="-25000" dirty="0" smtClean="0"/>
                  <a:t>rxn</a:t>
                </a:r>
                <a:r>
                  <a:rPr lang="en-US" dirty="0" smtClean="0"/>
                  <a:t> = +176 kJ/</a:t>
                </a:r>
                <a:r>
                  <a:rPr lang="en-US" dirty="0" err="1" smtClean="0"/>
                  <a:t>mol</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3312" y="1520456"/>
                <a:ext cx="8946541" cy="5220586"/>
              </a:xfrm>
              <a:blipFill rotWithShape="1">
                <a:blip r:embed="rId2"/>
                <a:stretch>
                  <a:fillRect l="-749" t="-1167" r="-681"/>
                </a:stretch>
              </a:blipFill>
            </p:spPr>
            <p:txBody>
              <a:bodyPr/>
              <a:lstStyle/>
              <a:p>
                <a:r>
                  <a:rPr lang="en-US">
                    <a:noFill/>
                  </a:rPr>
                  <a:t> </a:t>
                </a:r>
              </a:p>
            </p:txBody>
          </p:sp>
        </mc:Fallback>
      </mc:AlternateContent>
      <p:sp>
        <p:nvSpPr>
          <p:cNvPr id="4" name="Cloud Callout 3"/>
          <p:cNvSpPr/>
          <p:nvPr/>
        </p:nvSpPr>
        <p:spPr>
          <a:xfrm>
            <a:off x="4880344" y="5837274"/>
            <a:ext cx="3848986" cy="1020725"/>
          </a:xfrm>
          <a:prstGeom prst="cloudCallout">
            <a:avLst>
              <a:gd name="adj1" fmla="val -76071"/>
              <a:gd name="adj2" fmla="val -2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Where did this number come from???</a:t>
            </a:r>
            <a:endParaRPr lang="en-US" i="1" dirty="0"/>
          </a:p>
        </p:txBody>
      </p:sp>
    </p:spTree>
    <p:extLst>
      <p:ext uri="{BB962C8B-B14F-4D97-AF65-F5344CB8AC3E}">
        <p14:creationId xmlns:p14="http://schemas.microsoft.com/office/powerpoint/2010/main" val="43861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Chef’s Recipe for Successful Cooking – a Second Look</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793631065"/>
              </p:ext>
            </p:extLst>
          </p:nvPr>
        </p:nvGraphicFramePr>
        <p:xfrm>
          <a:off x="6812997" y="2647504"/>
          <a:ext cx="4396325" cy="2477388"/>
        </p:xfrm>
        <a:graphic>
          <a:graphicData uri="http://schemas.openxmlformats.org/drawingml/2006/table">
            <a:tbl>
              <a:tblPr firstRow="1" bandRow="1">
                <a:tableStyleId>{5C22544A-7EE6-4342-B048-85BDC9FD1C3A}</a:tableStyleId>
              </a:tblPr>
              <a:tblGrid>
                <a:gridCol w="1769748"/>
                <a:gridCol w="2626577"/>
              </a:tblGrid>
              <a:tr h="746772">
                <a:tc>
                  <a:txBody>
                    <a:bodyPr/>
                    <a:lstStyle/>
                    <a:p>
                      <a:pPr algn="ctr"/>
                      <a:r>
                        <a:rPr lang="en-US" dirty="0" smtClean="0"/>
                        <a:t>Chemical</a:t>
                      </a:r>
                      <a:endParaRPr lang="en-US" dirty="0"/>
                    </a:p>
                  </a:txBody>
                  <a:tcPr marL="102675" marR="102675"/>
                </a:tc>
                <a:tc>
                  <a:txBody>
                    <a:bodyPr/>
                    <a:lstStyle/>
                    <a:p>
                      <a:pPr algn="ctr"/>
                      <a:r>
                        <a:rPr lang="en-US" dirty="0" smtClean="0"/>
                        <a:t>Heat of Formation (kJ/mole)</a:t>
                      </a:r>
                      <a:endParaRPr lang="en-US" dirty="0"/>
                    </a:p>
                  </a:txBody>
                  <a:tcPr marL="102675" marR="102675"/>
                </a:tc>
              </a:tr>
              <a:tr h="432654">
                <a:tc>
                  <a:txBody>
                    <a:bodyPr/>
                    <a:lstStyle/>
                    <a:p>
                      <a:pPr algn="ctr"/>
                      <a:r>
                        <a:rPr lang="en-US" dirty="0" err="1" smtClean="0"/>
                        <a:t>CaO</a:t>
                      </a:r>
                      <a:r>
                        <a:rPr lang="en-US" dirty="0" smtClean="0"/>
                        <a:t> (s)</a:t>
                      </a:r>
                      <a:endParaRPr lang="en-US" dirty="0"/>
                    </a:p>
                  </a:txBody>
                  <a:tcPr marL="102675" marR="102675"/>
                </a:tc>
                <a:tc>
                  <a:txBody>
                    <a:bodyPr/>
                    <a:lstStyle/>
                    <a:p>
                      <a:pPr algn="ctr"/>
                      <a:r>
                        <a:rPr lang="en-US" dirty="0" smtClean="0"/>
                        <a:t>-635.1</a:t>
                      </a:r>
                      <a:endParaRPr lang="en-US" dirty="0"/>
                    </a:p>
                  </a:txBody>
                  <a:tcPr marL="102675" marR="102675"/>
                </a:tc>
              </a:tr>
              <a:tr h="432654">
                <a:tc>
                  <a:txBody>
                    <a:bodyPr/>
                    <a:lstStyle/>
                    <a:p>
                      <a:pPr algn="ctr"/>
                      <a:r>
                        <a:rPr lang="en-US" dirty="0" err="1" smtClean="0"/>
                        <a:t>Ca</a:t>
                      </a:r>
                      <a:r>
                        <a:rPr lang="en-US" dirty="0" smtClean="0"/>
                        <a:t>(OH)</a:t>
                      </a:r>
                      <a:r>
                        <a:rPr lang="en-US" baseline="-25000" dirty="0" smtClean="0"/>
                        <a:t>2</a:t>
                      </a:r>
                      <a:r>
                        <a:rPr lang="en-US" dirty="0" smtClean="0"/>
                        <a:t> (s)</a:t>
                      </a:r>
                      <a:endParaRPr lang="en-US" dirty="0"/>
                    </a:p>
                  </a:txBody>
                  <a:tcPr marL="102675" marR="102675"/>
                </a:tc>
                <a:tc>
                  <a:txBody>
                    <a:bodyPr/>
                    <a:lstStyle/>
                    <a:p>
                      <a:pPr algn="ctr"/>
                      <a:r>
                        <a:rPr lang="en-US" dirty="0" smtClean="0"/>
                        <a:t>-986.1</a:t>
                      </a:r>
                      <a:endParaRPr lang="en-US" dirty="0"/>
                    </a:p>
                  </a:txBody>
                  <a:tcPr marL="102675" marR="102675"/>
                </a:tc>
              </a:tr>
              <a:tr h="432654">
                <a:tc>
                  <a:txBody>
                    <a:bodyPr/>
                    <a:lstStyle/>
                    <a:p>
                      <a:pPr algn="ctr"/>
                      <a:r>
                        <a:rPr lang="en-US" dirty="0" err="1" smtClean="0"/>
                        <a:t>Ca</a:t>
                      </a:r>
                      <a:r>
                        <a:rPr lang="en-US" dirty="0" smtClean="0"/>
                        <a:t>(OH)</a:t>
                      </a:r>
                      <a:r>
                        <a:rPr lang="en-US" baseline="-25000" dirty="0" smtClean="0"/>
                        <a:t>2</a:t>
                      </a:r>
                      <a:r>
                        <a:rPr lang="en-US" dirty="0" smtClean="0"/>
                        <a:t> (</a:t>
                      </a:r>
                      <a:r>
                        <a:rPr lang="en-US" dirty="0" err="1" smtClean="0"/>
                        <a:t>aq</a:t>
                      </a:r>
                      <a:r>
                        <a:rPr lang="en-US" dirty="0" smtClean="0"/>
                        <a:t>)</a:t>
                      </a:r>
                      <a:endParaRPr lang="en-US" dirty="0"/>
                    </a:p>
                  </a:txBody>
                  <a:tcPr marL="102675" marR="102675"/>
                </a:tc>
                <a:tc>
                  <a:txBody>
                    <a:bodyPr/>
                    <a:lstStyle/>
                    <a:p>
                      <a:pPr algn="ctr"/>
                      <a:r>
                        <a:rPr lang="en-US" dirty="0" smtClean="0"/>
                        <a:t>-1002.8</a:t>
                      </a:r>
                      <a:endParaRPr lang="en-US" dirty="0"/>
                    </a:p>
                  </a:txBody>
                  <a:tcPr marL="102675" marR="102675"/>
                </a:tc>
              </a:tr>
              <a:tr h="432654">
                <a:tc>
                  <a:txBody>
                    <a:bodyPr/>
                    <a:lstStyle/>
                    <a:p>
                      <a:pPr algn="ctr"/>
                      <a:r>
                        <a:rPr lang="en-US" dirty="0" smtClean="0"/>
                        <a:t>H</a:t>
                      </a:r>
                      <a:r>
                        <a:rPr lang="en-US" baseline="-25000" dirty="0" smtClean="0"/>
                        <a:t>2</a:t>
                      </a:r>
                      <a:r>
                        <a:rPr lang="en-US" dirty="0" smtClean="0"/>
                        <a:t>O</a:t>
                      </a:r>
                      <a:r>
                        <a:rPr lang="en-US" baseline="0" dirty="0" smtClean="0"/>
                        <a:t> (l)</a:t>
                      </a:r>
                      <a:endParaRPr lang="en-US" dirty="0"/>
                    </a:p>
                  </a:txBody>
                  <a:tcPr marL="102675" marR="102675"/>
                </a:tc>
                <a:tc>
                  <a:txBody>
                    <a:bodyPr/>
                    <a:lstStyle/>
                    <a:p>
                      <a:pPr algn="ctr"/>
                      <a:r>
                        <a:rPr lang="en-US" dirty="0" smtClean="0"/>
                        <a:t>-285.8</a:t>
                      </a:r>
                      <a:endParaRPr lang="en-US" dirty="0"/>
                    </a:p>
                  </a:txBody>
                  <a:tcPr marL="102675" marR="102675"/>
                </a:tc>
              </a:tr>
            </a:tbl>
          </a:graphicData>
        </a:graphic>
      </p:graphicFrame>
      <p:sp>
        <p:nvSpPr>
          <p:cNvPr id="5" name="Content Placeholder 4"/>
          <p:cNvSpPr>
            <a:spLocks noGrp="1"/>
          </p:cNvSpPr>
          <p:nvPr>
            <p:ph sz="half" idx="2"/>
          </p:nvPr>
        </p:nvSpPr>
        <p:spPr>
          <a:xfrm>
            <a:off x="720986" y="2222205"/>
            <a:ext cx="4396341" cy="4023499"/>
          </a:xfrm>
        </p:spPr>
        <p:txBody>
          <a:bodyPr>
            <a:normAutofit/>
          </a:bodyPr>
          <a:lstStyle/>
          <a:p>
            <a:r>
              <a:rPr lang="en-US" sz="2400" dirty="0" smtClean="0"/>
              <a:t>If the only product is </a:t>
            </a:r>
            <a:r>
              <a:rPr lang="en-US" sz="2400" dirty="0" err="1" smtClean="0"/>
              <a:t>Ca</a:t>
            </a:r>
            <a:r>
              <a:rPr lang="en-US" sz="2400" dirty="0" smtClean="0"/>
              <a:t>(OH)</a:t>
            </a:r>
            <a:r>
              <a:rPr lang="en-US" sz="2400" baseline="-25000" dirty="0" smtClean="0"/>
              <a:t>2</a:t>
            </a:r>
            <a:r>
              <a:rPr lang="en-US" sz="2400" dirty="0" smtClean="0"/>
              <a:t> (s), calculate the heat released per mole.</a:t>
            </a:r>
          </a:p>
          <a:p>
            <a:r>
              <a:rPr lang="en-US" sz="2400" dirty="0" smtClean="0"/>
              <a:t>If the only product is </a:t>
            </a:r>
            <a:r>
              <a:rPr lang="en-US" sz="2400" dirty="0" err="1" smtClean="0"/>
              <a:t>Ca</a:t>
            </a:r>
            <a:r>
              <a:rPr lang="en-US" sz="2400" dirty="0" smtClean="0"/>
              <a:t>(OH)</a:t>
            </a:r>
            <a:r>
              <a:rPr lang="en-US" sz="2400" baseline="-25000" dirty="0" smtClean="0"/>
              <a:t>2</a:t>
            </a:r>
            <a:r>
              <a:rPr lang="en-US" sz="2400" dirty="0" smtClean="0"/>
              <a:t> (</a:t>
            </a:r>
            <a:r>
              <a:rPr lang="en-US" sz="2400" dirty="0" err="1" smtClean="0"/>
              <a:t>aq</a:t>
            </a:r>
            <a:r>
              <a:rPr lang="en-US" sz="2400" dirty="0" smtClean="0"/>
              <a:t>), calculate the heat released per mole.</a:t>
            </a:r>
            <a:endParaRPr lang="en-US" sz="2400" dirty="0"/>
          </a:p>
        </p:txBody>
      </p:sp>
    </p:spTree>
    <p:extLst>
      <p:ext uri="{BB962C8B-B14F-4D97-AF65-F5344CB8AC3E}">
        <p14:creationId xmlns:p14="http://schemas.microsoft.com/office/powerpoint/2010/main" val="61362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and Stoichiometry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The energy term in a thermochemical equation is just like any other substance when making comparisons.</a:t>
                </a:r>
              </a:p>
              <a:p>
                <a:pPr marL="1254125" indent="-1254125">
                  <a:buNone/>
                </a:pPr>
                <a:r>
                  <a:rPr lang="en-US" u="sng" dirty="0" smtClean="0"/>
                  <a:t>Example</a:t>
                </a:r>
                <a:r>
                  <a:rPr lang="en-US" dirty="0" smtClean="0"/>
                  <a:t>:  If 85.00 g of propane are burned in excess oxygen, how much energy is released? </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3</m:t>
                          </m:r>
                        </m:sub>
                      </m:sSub>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8</m:t>
                          </m:r>
                        </m:sub>
                      </m:sSub>
                      <m:r>
                        <a:rPr lang="en-US" i="1">
                          <a:latin typeface="Cambria Math" panose="02040503050406030204" pitchFamily="18" charset="0"/>
                        </a:rPr>
                        <m:t> </m:t>
                      </m:r>
                      <m:d>
                        <m:dPr>
                          <m:ctrlPr>
                            <a:rPr lang="en-US" i="1">
                              <a:latin typeface="Cambria Math"/>
                            </a:rPr>
                          </m:ctrlPr>
                        </m:dPr>
                        <m:e>
                          <m:r>
                            <a:rPr lang="en-US" i="1">
                              <a:latin typeface="Cambria Math" panose="02040503050406030204" pitchFamily="18" charset="0"/>
                            </a:rPr>
                            <m:t>𝑔</m:t>
                          </m:r>
                        </m:e>
                      </m:d>
                      <m:r>
                        <a:rPr lang="en-US" i="1">
                          <a:latin typeface="Cambria Math" panose="02040503050406030204" pitchFamily="18" charset="0"/>
                        </a:rPr>
                        <m:t>+  </m:t>
                      </m:r>
                      <m:sSub>
                        <m:sSubPr>
                          <m:ctrlPr>
                            <a:rPr lang="en-US" i="1">
                              <a:latin typeface="Cambria Math"/>
                            </a:rPr>
                          </m:ctrlPr>
                        </m:sSubPr>
                        <m:e>
                          <m:r>
                            <a:rPr lang="en-US" b="0" i="1" smtClean="0">
                              <a:latin typeface="Cambria Math"/>
                            </a:rPr>
                            <m:t>5</m:t>
                          </m:r>
                          <m:r>
                            <a:rPr lang="en-US" i="1">
                              <a:latin typeface="Cambria Math" panose="02040503050406030204" pitchFamily="18" charset="0"/>
                            </a:rPr>
                            <m:t>𝑂</m:t>
                          </m:r>
                        </m:e>
                        <m:sub>
                          <m:r>
                            <a:rPr lang="en-US" i="1">
                              <a:latin typeface="Cambria Math" panose="02040503050406030204" pitchFamily="18" charset="0"/>
                            </a:rPr>
                            <m:t>2</m:t>
                          </m:r>
                        </m:sub>
                      </m:sSub>
                      <m:r>
                        <a:rPr lang="en-US" i="1">
                          <a:latin typeface="Cambria Math" panose="02040503050406030204" pitchFamily="18" charset="0"/>
                        </a:rPr>
                        <m:t> </m:t>
                      </m:r>
                      <m:d>
                        <m:dPr>
                          <m:ctrlPr>
                            <a:rPr lang="en-US" i="1">
                              <a:latin typeface="Cambria Math"/>
                            </a:rPr>
                          </m:ctrlPr>
                        </m:dPr>
                        <m:e>
                          <m:r>
                            <a:rPr lang="en-US" i="1">
                              <a:latin typeface="Cambria Math" panose="02040503050406030204" pitchFamily="18" charset="0"/>
                            </a:rPr>
                            <m:t>𝑔</m:t>
                          </m:r>
                        </m:e>
                      </m:d>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3</m:t>
                      </m:r>
                      <m:r>
                        <a:rPr lang="en-US" i="1">
                          <a:latin typeface="Cambria Math" panose="02040503050406030204" pitchFamily="18" charset="0"/>
                          <a:ea typeface="Cambria Math" panose="02040503050406030204" pitchFamily="18" charset="0"/>
                        </a:rPr>
                        <m:t>𝐶</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𝑂</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 </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𝑔</m:t>
                          </m:r>
                        </m:e>
                      </m:d>
                      <m:r>
                        <a:rPr lang="en-US" i="1">
                          <a:latin typeface="Cambria Math" panose="02040503050406030204" pitchFamily="18" charset="0"/>
                          <a:ea typeface="Cambria Math" panose="02040503050406030204" pitchFamily="18" charset="0"/>
                        </a:rPr>
                        <m:t>+  4</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𝑂</m:t>
                      </m:r>
                      <m:r>
                        <a:rPr lang="en-US" i="1">
                          <a:latin typeface="Cambria Math" panose="02040503050406030204" pitchFamily="18" charset="0"/>
                          <a:ea typeface="Cambria Math" panose="02040503050406030204" pitchFamily="18" charset="0"/>
                        </a:rPr>
                        <m:t> </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𝑙</m:t>
                          </m:r>
                        </m:e>
                      </m:d>
                      <m:r>
                        <a:rPr lang="en-US" i="1">
                          <a:latin typeface="Cambria Math" panose="02040503050406030204" pitchFamily="18" charset="0"/>
                          <a:ea typeface="Cambria Math" panose="02040503050406030204" pitchFamily="18" charset="0"/>
                        </a:rPr>
                        <m:t>+  2220 </m:t>
                      </m:r>
                      <m:r>
                        <a:rPr lang="en-US" i="1">
                          <a:latin typeface="Cambria Math" panose="02040503050406030204" pitchFamily="18" charset="0"/>
                          <a:ea typeface="Cambria Math" panose="02040503050406030204" pitchFamily="18" charset="0"/>
                        </a:rPr>
                        <m:t>𝑘𝐽</m:t>
                      </m:r>
                    </m:oMath>
                  </m:oMathPara>
                </a14:m>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err="1" smtClean="0"/>
                  <a:t>Ans</a:t>
                </a:r>
                <a:r>
                  <a:rPr lang="en-US" dirty="0" smtClean="0"/>
                  <a:t>:  -4290 kJ</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9" t="-727"/>
                </a:stretch>
              </a:blipFill>
            </p:spPr>
            <p:txBody>
              <a:bodyPr/>
              <a:lstStyle/>
              <a:p>
                <a:r>
                  <a:rPr lang="en-US">
                    <a:noFill/>
                  </a:rPr>
                  <a:t> </a:t>
                </a:r>
              </a:p>
            </p:txBody>
          </p:sp>
        </mc:Fallback>
      </mc:AlternateContent>
    </p:spTree>
    <p:extLst>
      <p:ext uri="{BB962C8B-B14F-4D97-AF65-F5344CB8AC3E}">
        <p14:creationId xmlns:p14="http://schemas.microsoft.com/office/powerpoint/2010/main" val="216237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and Stoichiometry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Example – How much lime can be produced if 486.0 kJ of energy are applied to the reaction below?</a:t>
                </a:r>
              </a:p>
              <a:p>
                <a:pPr marL="0" indent="0" algn="ctr">
                  <a:buNone/>
                </a:pPr>
                <a:r>
                  <a:rPr lang="en-US" dirty="0" smtClean="0"/>
                  <a:t> </a:t>
                </a:r>
                <a14:m>
                  <m:oMath xmlns:m="http://schemas.openxmlformats.org/officeDocument/2006/math">
                    <m:r>
                      <a:rPr lang="en-US" i="1">
                        <a:latin typeface="Cambria Math" panose="02040503050406030204" pitchFamily="18" charset="0"/>
                      </a:rPr>
                      <m:t>𝐶𝑎𝐶</m:t>
                    </m:r>
                    <m:sSub>
                      <m:sSubPr>
                        <m:ctrlPr>
                          <a:rPr lang="en-US" i="1">
                            <a:latin typeface="Cambria Math"/>
                          </a:rPr>
                        </m:ctrlPr>
                      </m:sSubPr>
                      <m:e>
                        <m:r>
                          <a:rPr lang="en-US" i="1">
                            <a:latin typeface="Cambria Math" panose="02040503050406030204" pitchFamily="18" charset="0"/>
                          </a:rPr>
                          <m:t>𝑂</m:t>
                        </m:r>
                      </m:e>
                      <m:sub>
                        <m:r>
                          <a:rPr lang="en-US" i="1">
                            <a:latin typeface="Cambria Math" panose="02040503050406030204" pitchFamily="18" charset="0"/>
                          </a:rPr>
                          <m:t>3</m:t>
                        </m:r>
                      </m:sub>
                    </m:sSub>
                    <m:d>
                      <m:dPr>
                        <m:ctrlPr>
                          <a:rPr lang="en-US" i="1">
                            <a:latin typeface="Cambria Math"/>
                          </a:rPr>
                        </m:ctrlPr>
                      </m:dPr>
                      <m:e>
                        <m:r>
                          <a:rPr lang="en-US" i="1">
                            <a:latin typeface="Cambria Math" panose="02040503050406030204" pitchFamily="18" charset="0"/>
                          </a:rPr>
                          <m:t>𝑠</m:t>
                        </m:r>
                      </m:e>
                    </m:d>
                    <m:r>
                      <a:rPr lang="en-US" i="1">
                        <a:latin typeface="Cambria Math" panose="02040503050406030204" pitchFamily="18" charset="0"/>
                      </a:rPr>
                      <m:t>+  176 </m:t>
                    </m:r>
                    <m:r>
                      <a:rPr lang="en-US" i="1">
                        <a:latin typeface="Cambria Math" panose="02040503050406030204" pitchFamily="18" charset="0"/>
                      </a:rPr>
                      <m:t>𝑘𝐽</m:t>
                    </m:r>
                    <m:r>
                      <a:rPr lang="en-US" i="1">
                        <a:latin typeface="Cambria Math" panose="02040503050406030204" pitchFamily="18" charset="0"/>
                      </a:rPr>
                      <m:t>  →  </m:t>
                    </m:r>
                    <m:r>
                      <a:rPr lang="en-US" i="1">
                        <a:latin typeface="Cambria Math" panose="02040503050406030204" pitchFamily="18" charset="0"/>
                        <a:ea typeface="Cambria Math" panose="02040503050406030204" pitchFamily="18" charset="0"/>
                      </a:rPr>
                      <m:t>𝐶𝑎𝑂</m:t>
                    </m:r>
                    <m:r>
                      <a:rPr lang="en-US" i="1">
                        <a:latin typeface="Cambria Math" panose="02040503050406030204" pitchFamily="18" charset="0"/>
                        <a:ea typeface="Cambria Math" panose="02040503050406030204" pitchFamily="18" charset="0"/>
                      </a:rPr>
                      <m:t> </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𝑂</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oMath>
                </a14:m>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err="1" smtClean="0"/>
                  <a:t>Ans</a:t>
                </a:r>
                <a:r>
                  <a:rPr lang="en-US" dirty="0" smtClean="0"/>
                  <a:t>:  154.9 g </a:t>
                </a:r>
                <a:r>
                  <a:rPr lang="en-US" dirty="0" err="1" smtClean="0"/>
                  <a:t>CaO</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49" t="-872" b="-1599"/>
                </a:stretch>
              </a:blipFill>
            </p:spPr>
            <p:txBody>
              <a:bodyPr/>
              <a:lstStyle/>
              <a:p>
                <a:r>
                  <a:rPr lang="en-US">
                    <a:noFill/>
                  </a:rPr>
                  <a:t> </a:t>
                </a:r>
              </a:p>
            </p:txBody>
          </p:sp>
        </mc:Fallback>
      </mc:AlternateContent>
    </p:spTree>
    <p:extLst>
      <p:ext uri="{BB962C8B-B14F-4D97-AF65-F5344CB8AC3E}">
        <p14:creationId xmlns:p14="http://schemas.microsoft.com/office/powerpoint/2010/main" val="49008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Content Placeholder 2"/>
          <p:cNvSpPr>
            <a:spLocks noGrp="1"/>
          </p:cNvSpPr>
          <p:nvPr>
            <p:ph idx="1"/>
          </p:nvPr>
        </p:nvSpPr>
        <p:spPr/>
        <p:txBody>
          <a:bodyPr/>
          <a:lstStyle/>
          <a:p>
            <a:r>
              <a:rPr lang="en-US" dirty="0" smtClean="0"/>
              <a:t>Work with your lab partner to complete the post-lab questions.</a:t>
            </a:r>
          </a:p>
          <a:p>
            <a:r>
              <a:rPr lang="en-US" dirty="0" smtClean="0"/>
              <a:t>Write a complete conclusion for the lab.  Write using correct grammar, spelling, and punctuation.  Use complete sentences and complete thoughts.</a:t>
            </a:r>
          </a:p>
          <a:p>
            <a:r>
              <a:rPr lang="en-US" dirty="0" smtClean="0"/>
              <a:t>When you finish the post-lab questions and the conclusion, you will begin to work on the Thermochemical Equations Problem Set.</a:t>
            </a:r>
          </a:p>
          <a:p>
            <a:pPr marL="0" indent="0">
              <a:buNone/>
            </a:pPr>
            <a:r>
              <a:rPr lang="en-US" dirty="0" smtClean="0"/>
              <a:t>HW:  Complete the problems in the Thermochemical Equations Problem Set</a:t>
            </a:r>
            <a:endParaRPr lang="en-US" dirty="0"/>
          </a:p>
        </p:txBody>
      </p:sp>
    </p:spTree>
    <p:extLst>
      <p:ext uri="{BB962C8B-B14F-4D97-AF65-F5344CB8AC3E}">
        <p14:creationId xmlns:p14="http://schemas.microsoft.com/office/powerpoint/2010/main" val="14984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Energy Level?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8344" y="1393699"/>
                <a:ext cx="11323675" cy="5379241"/>
              </a:xfrm>
            </p:spPr>
            <p:txBody>
              <a:bodyPr>
                <a:normAutofit fontScale="92500"/>
              </a:bodyPr>
              <a:lstStyle/>
              <a:p>
                <a:pPr marL="0" indent="0">
                  <a:buNone/>
                </a:pPr>
                <a:r>
                  <a:rPr lang="en-US" dirty="0" smtClean="0"/>
                  <a:t>On a clean sheet of paper, answer the following questions.  Show all work and calculations for full credit.</a:t>
                </a:r>
              </a:p>
              <a:p>
                <a:pPr marL="0" indent="0">
                  <a:buNone/>
                </a:pPr>
                <a:endParaRPr lang="en-US" dirty="0" smtClean="0"/>
              </a:p>
              <a:p>
                <a:pPr marL="457200" indent="-457200">
                  <a:buAutoNum type="arabicPeriod"/>
                </a:pPr>
                <a:r>
                  <a:rPr lang="en-US" dirty="0" smtClean="0"/>
                  <a:t>In </a:t>
                </a:r>
                <a:r>
                  <a:rPr lang="en-US" dirty="0"/>
                  <a:t>a coffee cup calorimeter, 50.0 mL of 1.0 M </a:t>
                </a:r>
                <a:r>
                  <a:rPr lang="en-US" dirty="0" err="1"/>
                  <a:t>NaOH</a:t>
                </a:r>
                <a:r>
                  <a:rPr lang="en-US" dirty="0"/>
                  <a:t> and 50.0 mL of 1.0 M </a:t>
                </a:r>
                <a:r>
                  <a:rPr lang="en-US" dirty="0" err="1"/>
                  <a:t>HCl</a:t>
                </a:r>
                <a:r>
                  <a:rPr lang="en-US" dirty="0"/>
                  <a:t> are mixed.  Both solutions were originally at 23.5°C.  After the reaction, the final temperature is 29.9 °C.  Assuming that all the solutions have a density of 1.0 g/mL, and a specific heat capacity of 4.184 J/</a:t>
                </a:r>
                <a:r>
                  <a:rPr lang="en-US" dirty="0" err="1"/>
                  <a:t>g°C</a:t>
                </a:r>
                <a:r>
                  <a:rPr lang="en-US" dirty="0"/>
                  <a:t>, calculate the enthalpy change for the neutralization of </a:t>
                </a:r>
                <a:r>
                  <a:rPr lang="en-US" dirty="0" err="1"/>
                  <a:t>HCl</a:t>
                </a:r>
                <a:r>
                  <a:rPr lang="en-US" dirty="0"/>
                  <a:t> by </a:t>
                </a:r>
                <a:r>
                  <a:rPr lang="en-US" dirty="0" err="1"/>
                  <a:t>NaOH</a:t>
                </a:r>
                <a:r>
                  <a:rPr lang="en-US" dirty="0"/>
                  <a:t>.  Assume no heat is lost to the surroundings or the calorimeter</a:t>
                </a:r>
                <a:r>
                  <a:rPr lang="en-US" dirty="0" smtClean="0"/>
                  <a:t>.</a:t>
                </a:r>
              </a:p>
              <a:p>
                <a:pPr marL="457200" indent="-457200">
                  <a:buAutoNum type="arabicPeriod"/>
                </a:pPr>
                <a:r>
                  <a:rPr lang="en-US" dirty="0"/>
                  <a:t>Based on your answer to #1, is the reaction endothermic or exothermic?  Explain using two pieces of your data</a:t>
                </a:r>
                <a:r>
                  <a:rPr lang="en-US" dirty="0" smtClean="0"/>
                  <a:t>.</a:t>
                </a:r>
              </a:p>
              <a:p>
                <a:pPr marL="457200" indent="-457200">
                  <a:buAutoNum type="arabicPeriod"/>
                </a:pPr>
                <a:r>
                  <a:rPr lang="en-US" dirty="0"/>
                  <a:t>Methyl alcohol (CH</a:t>
                </a:r>
                <a:r>
                  <a:rPr lang="en-US" baseline="-25000" dirty="0"/>
                  <a:t>3</a:t>
                </a:r>
                <a:r>
                  <a:rPr lang="en-US" dirty="0"/>
                  <a:t>OH) is completely combusted.  Water vapor is one of its products.  Write the balanced thermochemical equation for this reaction showing the enthalpy of the reaction </a:t>
                </a:r>
                <a:r>
                  <a:rPr lang="en-US" dirty="0" smtClean="0"/>
                  <a:t>( </a:t>
                </a:r>
                <a:r>
                  <a:rPr lang="el-GR" dirty="0" smtClean="0"/>
                  <a:t>Δ</a:t>
                </a:r>
                <a:r>
                  <a:rPr lang="en-US" dirty="0" err="1" smtClean="0"/>
                  <a:t>H</a:t>
                </a:r>
                <a:r>
                  <a:rPr lang="en-US" baseline="-25000" dirty="0" err="1" smtClean="0"/>
                  <a:t>rxn</a:t>
                </a:r>
                <a:r>
                  <a:rPr lang="en-US" dirty="0" smtClean="0"/>
                  <a:t> = -1277 kJ/</a:t>
                </a:r>
                <a:r>
                  <a:rPr lang="en-US" dirty="0" err="1" smtClean="0"/>
                  <a:t>mol</a:t>
                </a:r>
                <a:r>
                  <a:rPr lang="en-US" dirty="0" smtClean="0"/>
                  <a:t>) as </a:t>
                </a:r>
                <a:r>
                  <a:rPr lang="en-US" dirty="0"/>
                  <a:t>either a reactant or a product</a:t>
                </a:r>
                <a:r>
                  <a:rPr lang="en-US" dirty="0" smtClean="0"/>
                  <a:t>. </a:t>
                </a:r>
              </a:p>
              <a:p>
                <a:pPr marL="457200" indent="-457200">
                  <a:buAutoNum type="arabicPeriod"/>
                </a:pPr>
                <a:r>
                  <a:rPr lang="en-US" dirty="0" smtClean="0"/>
                  <a:t>Calculate </a:t>
                </a:r>
                <a:r>
                  <a:rPr lang="en-US" dirty="0"/>
                  <a:t>the enthalpy change for the following reaction if </a:t>
                </a:r>
                <a:r>
                  <a:rPr lang="en-US" dirty="0" smtClean="0"/>
                  <a:t>only 25.00 </a:t>
                </a:r>
                <a:r>
                  <a:rPr lang="en-US" dirty="0"/>
                  <a:t>g of calcium carbonate were used. </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𝐶𝑎𝐶</m:t>
                      </m:r>
                      <m:sSub>
                        <m:sSubPr>
                          <m:ctrlPr>
                            <a:rPr lang="en-US" i="1">
                              <a:latin typeface="Cambria Math"/>
                            </a:rPr>
                          </m:ctrlPr>
                        </m:sSubPr>
                        <m:e>
                          <m:r>
                            <a:rPr lang="en-US" i="1">
                              <a:latin typeface="Cambria Math"/>
                            </a:rPr>
                            <m:t>𝑂</m:t>
                          </m:r>
                        </m:e>
                        <m:sub>
                          <m:r>
                            <a:rPr lang="en-US" i="1">
                              <a:latin typeface="Cambria Math"/>
                            </a:rPr>
                            <m:t>3</m:t>
                          </m:r>
                        </m:sub>
                      </m:sSub>
                      <m:r>
                        <a:rPr lang="en-US" i="1">
                          <a:latin typeface="Cambria Math"/>
                        </a:rPr>
                        <m:t> </m:t>
                      </m:r>
                      <m:d>
                        <m:dPr>
                          <m:ctrlPr>
                            <a:rPr lang="en-US" i="1">
                              <a:latin typeface="Cambria Math"/>
                            </a:rPr>
                          </m:ctrlPr>
                        </m:dPr>
                        <m:e>
                          <m:r>
                            <a:rPr lang="en-US" i="1">
                              <a:latin typeface="Cambria Math"/>
                            </a:rPr>
                            <m:t>𝑠</m:t>
                          </m:r>
                        </m:e>
                      </m:d>
                      <m:r>
                        <a:rPr lang="en-US" i="1">
                          <a:latin typeface="Cambria Math"/>
                        </a:rPr>
                        <m:t>+  176 </m:t>
                      </m:r>
                      <m:r>
                        <a:rPr lang="en-US" i="1">
                          <a:latin typeface="Cambria Math"/>
                        </a:rPr>
                        <m:t>𝑘𝐽</m:t>
                      </m:r>
                      <m:r>
                        <a:rPr lang="en-US" i="1">
                          <a:latin typeface="Cambria Math"/>
                        </a:rPr>
                        <m:t>  →  </m:t>
                      </m:r>
                      <m:r>
                        <a:rPr lang="en-US" i="1">
                          <a:latin typeface="Cambria Math"/>
                        </a:rPr>
                        <m:t>𝐶𝑎𝑂</m:t>
                      </m:r>
                      <m:r>
                        <a:rPr lang="en-US" i="1">
                          <a:latin typeface="Cambria Math"/>
                        </a:rPr>
                        <m:t> </m:t>
                      </m:r>
                      <m:d>
                        <m:dPr>
                          <m:ctrlPr>
                            <a:rPr lang="en-US" i="1">
                              <a:latin typeface="Cambria Math"/>
                            </a:rPr>
                          </m:ctrlPr>
                        </m:dPr>
                        <m:e>
                          <m:r>
                            <a:rPr lang="en-US" i="1">
                              <a:latin typeface="Cambria Math"/>
                            </a:rPr>
                            <m:t>𝑠</m:t>
                          </m:r>
                        </m:e>
                      </m:d>
                      <m:r>
                        <a:rPr lang="en-US" i="1">
                          <a:latin typeface="Cambria Math"/>
                        </a:rPr>
                        <m:t>+  </m:t>
                      </m:r>
                      <m:r>
                        <a:rPr lang="en-US" i="1">
                          <a:latin typeface="Cambria Math"/>
                        </a:rPr>
                        <m:t>𝐶</m:t>
                      </m:r>
                      <m:sSub>
                        <m:sSubPr>
                          <m:ctrlPr>
                            <a:rPr lang="en-US" i="1">
                              <a:latin typeface="Cambria Math"/>
                            </a:rPr>
                          </m:ctrlPr>
                        </m:sSubPr>
                        <m:e>
                          <m:r>
                            <a:rPr lang="en-US" i="1">
                              <a:latin typeface="Cambria Math"/>
                            </a:rPr>
                            <m:t>𝑂</m:t>
                          </m:r>
                        </m:e>
                        <m:sub>
                          <m:r>
                            <a:rPr lang="en-US" i="1">
                              <a:latin typeface="Cambria Math"/>
                            </a:rPr>
                            <m:t>2</m:t>
                          </m:r>
                        </m:sub>
                      </m:sSub>
                      <m:r>
                        <a:rPr lang="en-US" i="1">
                          <a:latin typeface="Cambria Math"/>
                        </a:rPr>
                        <m:t> (</m:t>
                      </m:r>
                      <m:r>
                        <a:rPr lang="en-US" i="1">
                          <a:latin typeface="Cambria Math"/>
                        </a:rPr>
                        <m:t>𝑔</m:t>
                      </m:r>
                      <m:r>
                        <a:rPr lang="en-US" i="1">
                          <a:latin typeface="Cambria Math"/>
                        </a:rPr>
                        <m:t>)</m:t>
                      </m:r>
                    </m:oMath>
                  </m:oMathPara>
                </a14:m>
                <a:endParaRPr lang="en-US" dirty="0" smtClean="0"/>
              </a:p>
              <a:p>
                <a:pPr marL="457200" indent="-457200">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8344" y="1393699"/>
                <a:ext cx="11323675" cy="5379241"/>
              </a:xfrm>
              <a:blipFill rotWithShape="0">
                <a:blip r:embed="rId2"/>
                <a:stretch>
                  <a:fillRect l="-539" t="-567" r="-808" b="-907"/>
                </a:stretch>
              </a:blipFill>
            </p:spPr>
            <p:txBody>
              <a:bodyPr/>
              <a:lstStyle/>
              <a:p>
                <a:r>
                  <a:rPr lang="en-US">
                    <a:noFill/>
                  </a:rPr>
                  <a:t> </a:t>
                </a:r>
              </a:p>
            </p:txBody>
          </p:sp>
        </mc:Fallback>
      </mc:AlternateContent>
    </p:spTree>
    <p:extLst>
      <p:ext uri="{BB962C8B-B14F-4D97-AF65-F5344CB8AC3E}">
        <p14:creationId xmlns:p14="http://schemas.microsoft.com/office/powerpoint/2010/main" val="322048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Chef’s Recipe for Successful Cooking</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6334549"/>
              </p:ext>
            </p:extLst>
          </p:nvPr>
        </p:nvGraphicFramePr>
        <p:xfrm>
          <a:off x="6812997" y="2647506"/>
          <a:ext cx="4396325" cy="2123440"/>
        </p:xfrm>
        <a:graphic>
          <a:graphicData uri="http://schemas.openxmlformats.org/drawingml/2006/table">
            <a:tbl>
              <a:tblPr firstRow="1" bandRow="1">
                <a:tableStyleId>{5C22544A-7EE6-4342-B048-85BDC9FD1C3A}</a:tableStyleId>
              </a:tblPr>
              <a:tblGrid>
                <a:gridCol w="1769748"/>
                <a:gridCol w="2626577"/>
              </a:tblGrid>
              <a:tr h="616674">
                <a:tc>
                  <a:txBody>
                    <a:bodyPr/>
                    <a:lstStyle/>
                    <a:p>
                      <a:pPr algn="ctr"/>
                      <a:r>
                        <a:rPr lang="en-US" dirty="0" smtClean="0"/>
                        <a:t>Chemical</a:t>
                      </a:r>
                      <a:endParaRPr lang="en-US" dirty="0"/>
                    </a:p>
                  </a:txBody>
                  <a:tcPr marL="102675" marR="102675"/>
                </a:tc>
                <a:tc>
                  <a:txBody>
                    <a:bodyPr/>
                    <a:lstStyle/>
                    <a:p>
                      <a:pPr algn="ctr"/>
                      <a:r>
                        <a:rPr lang="en-US" dirty="0" smtClean="0"/>
                        <a:t>Heat of Formation (kJ/mole)</a:t>
                      </a:r>
                      <a:endParaRPr lang="en-US" dirty="0"/>
                    </a:p>
                  </a:txBody>
                  <a:tcPr marL="102675" marR="102675"/>
                </a:tc>
              </a:tr>
              <a:tr h="370840">
                <a:tc>
                  <a:txBody>
                    <a:bodyPr/>
                    <a:lstStyle/>
                    <a:p>
                      <a:pPr algn="ctr"/>
                      <a:r>
                        <a:rPr lang="en-US" dirty="0" err="1" smtClean="0"/>
                        <a:t>CaO</a:t>
                      </a:r>
                      <a:r>
                        <a:rPr lang="en-US" dirty="0" smtClean="0"/>
                        <a:t> (s)</a:t>
                      </a:r>
                      <a:endParaRPr lang="en-US" dirty="0"/>
                    </a:p>
                  </a:txBody>
                  <a:tcPr marL="102675" marR="102675"/>
                </a:tc>
                <a:tc>
                  <a:txBody>
                    <a:bodyPr/>
                    <a:lstStyle/>
                    <a:p>
                      <a:pPr algn="ctr"/>
                      <a:r>
                        <a:rPr lang="en-US" dirty="0" smtClean="0"/>
                        <a:t>-635.1</a:t>
                      </a:r>
                      <a:endParaRPr lang="en-US" dirty="0"/>
                    </a:p>
                  </a:txBody>
                  <a:tcPr marL="102675" marR="102675"/>
                </a:tc>
              </a:tr>
              <a:tr h="370840">
                <a:tc>
                  <a:txBody>
                    <a:bodyPr/>
                    <a:lstStyle/>
                    <a:p>
                      <a:pPr algn="ctr"/>
                      <a:r>
                        <a:rPr lang="en-US" dirty="0" err="1" smtClean="0"/>
                        <a:t>Ca</a:t>
                      </a:r>
                      <a:r>
                        <a:rPr lang="en-US" dirty="0" smtClean="0"/>
                        <a:t>(OH)</a:t>
                      </a:r>
                      <a:r>
                        <a:rPr lang="en-US" baseline="-25000" dirty="0" smtClean="0"/>
                        <a:t>2</a:t>
                      </a:r>
                      <a:r>
                        <a:rPr lang="en-US" dirty="0" smtClean="0"/>
                        <a:t> (s)</a:t>
                      </a:r>
                      <a:endParaRPr lang="en-US" dirty="0"/>
                    </a:p>
                  </a:txBody>
                  <a:tcPr marL="102675" marR="102675"/>
                </a:tc>
                <a:tc>
                  <a:txBody>
                    <a:bodyPr/>
                    <a:lstStyle/>
                    <a:p>
                      <a:pPr algn="ctr"/>
                      <a:r>
                        <a:rPr lang="en-US" dirty="0" smtClean="0"/>
                        <a:t>-986.1</a:t>
                      </a:r>
                      <a:endParaRPr lang="en-US" dirty="0"/>
                    </a:p>
                  </a:txBody>
                  <a:tcPr marL="102675" marR="102675"/>
                </a:tc>
              </a:tr>
              <a:tr h="370840">
                <a:tc>
                  <a:txBody>
                    <a:bodyPr/>
                    <a:lstStyle/>
                    <a:p>
                      <a:pPr algn="ctr"/>
                      <a:r>
                        <a:rPr lang="en-US" dirty="0" err="1" smtClean="0"/>
                        <a:t>Ca</a:t>
                      </a:r>
                      <a:r>
                        <a:rPr lang="en-US" dirty="0" smtClean="0"/>
                        <a:t>(OH)</a:t>
                      </a:r>
                      <a:r>
                        <a:rPr lang="en-US" baseline="-25000" dirty="0" smtClean="0"/>
                        <a:t>2</a:t>
                      </a:r>
                      <a:r>
                        <a:rPr lang="en-US" dirty="0" smtClean="0"/>
                        <a:t> (</a:t>
                      </a:r>
                      <a:r>
                        <a:rPr lang="en-US" dirty="0" err="1" smtClean="0"/>
                        <a:t>aq</a:t>
                      </a:r>
                      <a:r>
                        <a:rPr lang="en-US" dirty="0" smtClean="0"/>
                        <a:t>)</a:t>
                      </a:r>
                      <a:endParaRPr lang="en-US" dirty="0"/>
                    </a:p>
                  </a:txBody>
                  <a:tcPr marL="102675" marR="102675"/>
                </a:tc>
                <a:tc>
                  <a:txBody>
                    <a:bodyPr/>
                    <a:lstStyle/>
                    <a:p>
                      <a:pPr algn="ctr"/>
                      <a:r>
                        <a:rPr lang="en-US" dirty="0" smtClean="0"/>
                        <a:t>-1002.8</a:t>
                      </a:r>
                      <a:endParaRPr lang="en-US" dirty="0"/>
                    </a:p>
                  </a:txBody>
                  <a:tcPr marL="102675" marR="102675"/>
                </a:tc>
              </a:tr>
              <a:tr h="370840">
                <a:tc>
                  <a:txBody>
                    <a:bodyPr/>
                    <a:lstStyle/>
                    <a:p>
                      <a:pPr algn="ctr"/>
                      <a:r>
                        <a:rPr lang="en-US" dirty="0" smtClean="0"/>
                        <a:t>H</a:t>
                      </a:r>
                      <a:r>
                        <a:rPr lang="en-US" baseline="-25000" dirty="0" smtClean="0"/>
                        <a:t>2</a:t>
                      </a:r>
                      <a:r>
                        <a:rPr lang="en-US" dirty="0" smtClean="0"/>
                        <a:t>O</a:t>
                      </a:r>
                      <a:r>
                        <a:rPr lang="en-US" baseline="0" dirty="0" smtClean="0"/>
                        <a:t> (l)</a:t>
                      </a:r>
                      <a:endParaRPr lang="en-US" dirty="0"/>
                    </a:p>
                  </a:txBody>
                  <a:tcPr marL="102675" marR="102675"/>
                </a:tc>
                <a:tc>
                  <a:txBody>
                    <a:bodyPr/>
                    <a:lstStyle/>
                    <a:p>
                      <a:pPr algn="ctr"/>
                      <a:r>
                        <a:rPr lang="en-US" dirty="0" smtClean="0"/>
                        <a:t>-285.8</a:t>
                      </a:r>
                      <a:endParaRPr lang="en-US" dirty="0"/>
                    </a:p>
                  </a:txBody>
                  <a:tcPr marL="102675" marR="102675"/>
                </a:tc>
              </a:tr>
            </a:tbl>
          </a:graphicData>
        </a:graphic>
      </p:graphicFrame>
      <p:sp>
        <p:nvSpPr>
          <p:cNvPr id="5" name="Content Placeholder 4"/>
          <p:cNvSpPr>
            <a:spLocks noGrp="1"/>
          </p:cNvSpPr>
          <p:nvPr>
            <p:ph sz="half" idx="2"/>
          </p:nvPr>
        </p:nvSpPr>
        <p:spPr>
          <a:xfrm>
            <a:off x="720986" y="2222205"/>
            <a:ext cx="4396341" cy="4023499"/>
          </a:xfrm>
        </p:spPr>
        <p:txBody>
          <a:bodyPr>
            <a:normAutofit/>
          </a:bodyPr>
          <a:lstStyle/>
          <a:p>
            <a:r>
              <a:rPr lang="en-US" sz="2400" dirty="0" smtClean="0"/>
              <a:t>If the only product is </a:t>
            </a:r>
            <a:r>
              <a:rPr lang="en-US" sz="2400" dirty="0" err="1" smtClean="0"/>
              <a:t>Ca</a:t>
            </a:r>
            <a:r>
              <a:rPr lang="en-US" sz="2400" dirty="0" smtClean="0"/>
              <a:t>(OH)</a:t>
            </a:r>
            <a:r>
              <a:rPr lang="en-US" sz="2400" baseline="-25000" dirty="0" smtClean="0"/>
              <a:t>2</a:t>
            </a:r>
            <a:r>
              <a:rPr lang="en-US" sz="2400" dirty="0" smtClean="0"/>
              <a:t> (s), calculate the heat released per mole.</a:t>
            </a:r>
          </a:p>
          <a:p>
            <a:r>
              <a:rPr lang="en-US" sz="2400" dirty="0" smtClean="0"/>
              <a:t>If the only product is </a:t>
            </a:r>
            <a:r>
              <a:rPr lang="en-US" sz="2400" dirty="0" err="1" smtClean="0"/>
              <a:t>Ca</a:t>
            </a:r>
            <a:r>
              <a:rPr lang="en-US" sz="2400" dirty="0" smtClean="0"/>
              <a:t>(OH)</a:t>
            </a:r>
            <a:r>
              <a:rPr lang="en-US" sz="2400" baseline="-25000" dirty="0" smtClean="0"/>
              <a:t>2</a:t>
            </a:r>
            <a:r>
              <a:rPr lang="en-US" sz="2400" dirty="0" smtClean="0"/>
              <a:t> (</a:t>
            </a:r>
            <a:r>
              <a:rPr lang="en-US" sz="2400" dirty="0" err="1" smtClean="0"/>
              <a:t>aq</a:t>
            </a:r>
            <a:r>
              <a:rPr lang="en-US" sz="2400" dirty="0" smtClean="0"/>
              <a:t>), calculate the heat released per mole.</a:t>
            </a:r>
            <a:endParaRPr lang="en-US" sz="2400" dirty="0"/>
          </a:p>
        </p:txBody>
      </p:sp>
    </p:spTree>
    <p:extLst>
      <p:ext uri="{BB962C8B-B14F-4D97-AF65-F5344CB8AC3E}">
        <p14:creationId xmlns:p14="http://schemas.microsoft.com/office/powerpoint/2010/main" val="392545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Energetic Objectives</a:t>
            </a:r>
            <a:endParaRPr lang="en-US" dirty="0"/>
          </a:p>
        </p:txBody>
      </p:sp>
      <p:sp>
        <p:nvSpPr>
          <p:cNvPr id="6" name="Content Placeholder 5"/>
          <p:cNvSpPr>
            <a:spLocks noGrp="1"/>
          </p:cNvSpPr>
          <p:nvPr>
            <p:ph idx="1"/>
          </p:nvPr>
        </p:nvSpPr>
        <p:spPr/>
        <p:txBody>
          <a:bodyPr>
            <a:normAutofit/>
          </a:bodyPr>
          <a:lstStyle/>
          <a:p>
            <a:r>
              <a:rPr lang="en-US" sz="2400" dirty="0"/>
              <a:t>Determine the heat absorbed or released by a chemical reaction using calorimetry</a:t>
            </a:r>
            <a:r>
              <a:rPr lang="en-US" sz="2400" dirty="0" smtClean="0"/>
              <a:t>.</a:t>
            </a:r>
          </a:p>
          <a:p>
            <a:r>
              <a:rPr lang="en-US" sz="2400" dirty="0"/>
              <a:t>Classify reactions as being either endothermic or exothermic based on experimental data</a:t>
            </a:r>
            <a:r>
              <a:rPr lang="en-US" sz="2400" dirty="0" smtClean="0"/>
              <a:t>.</a:t>
            </a:r>
          </a:p>
          <a:p>
            <a:r>
              <a:rPr lang="en-US" sz="2400" dirty="0"/>
              <a:t>Write a thermochemical equation that correctly reflects the stoichiometry of the reaction</a:t>
            </a:r>
            <a:r>
              <a:rPr lang="en-US" sz="2400" dirty="0" smtClean="0"/>
              <a:t>.</a:t>
            </a:r>
          </a:p>
          <a:p>
            <a:r>
              <a:rPr lang="en-US" sz="2400" dirty="0"/>
              <a:t>Use thermochemical equations to calculate energy changes in chemical reactions.</a:t>
            </a:r>
          </a:p>
        </p:txBody>
      </p:sp>
    </p:spTree>
    <p:extLst>
      <p:ext uri="{BB962C8B-B14F-4D97-AF65-F5344CB8AC3E}">
        <p14:creationId xmlns:p14="http://schemas.microsoft.com/office/powerpoint/2010/main" val="308644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Endothermic and Exothermic Reactions – Pre Lab Items</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t>Complete pre-lab questions (if you didn’t the night before)</a:t>
            </a:r>
          </a:p>
          <a:p>
            <a:pPr marL="457200" indent="-457200">
              <a:buAutoNum type="arabicParenR"/>
            </a:pPr>
            <a:r>
              <a:rPr lang="en-US" dirty="0" smtClean="0"/>
              <a:t>Write hypothesis that answers the lab question in a complete sentence.  You may discuss this with your lab partner.</a:t>
            </a:r>
          </a:p>
          <a:p>
            <a:pPr marL="457200" indent="-457200">
              <a:buAutoNum type="arabicParenR"/>
            </a:pPr>
            <a:r>
              <a:rPr lang="en-US" dirty="0" smtClean="0"/>
              <a:t>Get questions checked/stamped by instructor BEFORE going into the lab.</a:t>
            </a:r>
          </a:p>
          <a:p>
            <a:pPr marL="457200" indent="-457200">
              <a:buAutoNum type="arabicParenR"/>
            </a:pPr>
            <a:r>
              <a:rPr lang="en-US" dirty="0" smtClean="0"/>
              <a:t>SAFETY FIRST!!!</a:t>
            </a:r>
            <a:endParaRPr lang="en-US" dirty="0"/>
          </a:p>
        </p:txBody>
      </p:sp>
    </p:spTree>
    <p:extLst>
      <p:ext uri="{BB962C8B-B14F-4D97-AF65-F5344CB8AC3E}">
        <p14:creationId xmlns:p14="http://schemas.microsoft.com/office/powerpoint/2010/main" val="104387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Endothermic and Exothermic Reactions – Lab Instructions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Follow all safety rules and wear safety gear correctly at all times.</a:t>
            </a:r>
          </a:p>
          <a:p>
            <a:pPr marL="457200" indent="-457200">
              <a:buFont typeface="+mj-lt"/>
              <a:buAutoNum type="arabicPeriod"/>
            </a:pPr>
            <a:r>
              <a:rPr lang="en-US" dirty="0" smtClean="0"/>
              <a:t>Follow the directions on the student handout carefully.</a:t>
            </a:r>
          </a:p>
          <a:p>
            <a:pPr marL="457200" indent="-457200">
              <a:buFont typeface="+mj-lt"/>
              <a:buAutoNum type="arabicPeriod"/>
            </a:pPr>
            <a:r>
              <a:rPr lang="en-US" dirty="0" smtClean="0"/>
              <a:t>Dispose of all used chemicals according to the directions.  You will find a waste container at the front of the lab.</a:t>
            </a:r>
          </a:p>
          <a:p>
            <a:pPr marL="457200" indent="-457200">
              <a:buFont typeface="+mj-lt"/>
              <a:buAutoNum type="arabicPeriod"/>
            </a:pPr>
            <a:r>
              <a:rPr lang="en-US" dirty="0" smtClean="0"/>
              <a:t>During last 10 minutes of lab, you will clean up your lab area and put away all materials you used.  DO NOT REMOVE GOGGLES OR APRON UNTIL EVERYTHING IS CLEAN AND PUT AWAY.</a:t>
            </a:r>
          </a:p>
          <a:p>
            <a:pPr marL="457200" indent="-457200">
              <a:buFont typeface="+mj-lt"/>
              <a:buAutoNum type="arabicPeriod"/>
            </a:pPr>
            <a:r>
              <a:rPr lang="en-US" dirty="0" smtClean="0"/>
              <a:t>After you have finished the lab, you will sit down with your partner at your desk and complete the calculations for the lab.</a:t>
            </a:r>
            <a:endParaRPr lang="en-US" dirty="0"/>
          </a:p>
        </p:txBody>
      </p:sp>
    </p:spTree>
    <p:extLst>
      <p:ext uri="{BB962C8B-B14F-4D97-AF65-F5344CB8AC3E}">
        <p14:creationId xmlns:p14="http://schemas.microsoft.com/office/powerpoint/2010/main" val="138097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Endothermic and Exothermic Reactions – Post Lab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21224003"/>
              </p:ext>
            </p:extLst>
          </p:nvPr>
        </p:nvGraphicFramePr>
        <p:xfrm>
          <a:off x="3087207" y="2365154"/>
          <a:ext cx="6038850" cy="3400425"/>
        </p:xfrm>
        <a:graphic>
          <a:graphicData uri="http://schemas.openxmlformats.org/presentationml/2006/ole">
            <mc:AlternateContent xmlns:mc="http://schemas.openxmlformats.org/markup-compatibility/2006">
              <mc:Choice xmlns:v="urn:schemas-microsoft-com:vml" Requires="v">
                <p:oleObj spid="_x0000_s3081" name="Worksheet" r:id="rId4" imgW="6038985" imgH="3400425" progId="Excel.Sheet.12">
                  <p:embed/>
                </p:oleObj>
              </mc:Choice>
              <mc:Fallback>
                <p:oleObj name="Worksheet" r:id="rId4" imgW="6038985" imgH="3400425" progId="Excel.Sheet.12">
                  <p:embed/>
                  <p:pic>
                    <p:nvPicPr>
                      <p:cNvPr id="0" name=""/>
                      <p:cNvPicPr/>
                      <p:nvPr/>
                    </p:nvPicPr>
                    <p:blipFill>
                      <a:blip r:embed="rId5"/>
                      <a:stretch>
                        <a:fillRect/>
                      </a:stretch>
                    </p:blipFill>
                    <p:spPr>
                      <a:xfrm>
                        <a:off x="3087207" y="2365154"/>
                        <a:ext cx="6038850" cy="3400425"/>
                      </a:xfrm>
                      <a:prstGeom prst="rect">
                        <a:avLst/>
                      </a:prstGeom>
                    </p:spPr>
                  </p:pic>
                </p:oleObj>
              </mc:Fallback>
            </mc:AlternateContent>
          </a:graphicData>
        </a:graphic>
      </p:graphicFrame>
    </p:spTree>
    <p:extLst>
      <p:ext uri="{BB962C8B-B14F-4D97-AF65-F5344CB8AC3E}">
        <p14:creationId xmlns:p14="http://schemas.microsoft.com/office/powerpoint/2010/main" val="227283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THERMOCHEMISTRY</a:t>
            </a:r>
            <a:endParaRPr lang="en-US" dirty="0"/>
          </a:p>
        </p:txBody>
      </p:sp>
      <p:sp>
        <p:nvSpPr>
          <p:cNvPr id="3" name="Content Placeholder 2"/>
          <p:cNvSpPr>
            <a:spLocks noGrp="1"/>
          </p:cNvSpPr>
          <p:nvPr>
            <p:ph idx="1"/>
          </p:nvPr>
        </p:nvSpPr>
        <p:spPr/>
        <p:txBody>
          <a:bodyPr/>
          <a:lstStyle/>
          <a:p>
            <a:r>
              <a:rPr lang="en-US" u="sng" dirty="0"/>
              <a:t>Thermochemistry – </a:t>
            </a:r>
            <a:r>
              <a:rPr lang="en-US" dirty="0"/>
              <a:t>study of heat changes that accompany chemical reactions and phase changes</a:t>
            </a:r>
            <a:endParaRPr lang="en-US" sz="3600" dirty="0"/>
          </a:p>
          <a:p>
            <a:pPr lvl="0"/>
            <a:r>
              <a:rPr lang="en-US" dirty="0"/>
              <a:t>in an </a:t>
            </a:r>
            <a:r>
              <a:rPr lang="en-US" dirty="0">
                <a:solidFill>
                  <a:srgbClr val="FFC000"/>
                </a:solidFill>
              </a:rPr>
              <a:t>exothermic</a:t>
            </a:r>
            <a:r>
              <a:rPr lang="en-US" dirty="0"/>
              <a:t> reaction or process, heat energy is a product or is released</a:t>
            </a:r>
            <a:endParaRPr lang="en-US" sz="3600" dirty="0"/>
          </a:p>
          <a:p>
            <a:pPr lvl="0"/>
            <a:r>
              <a:rPr lang="en-US" dirty="0"/>
              <a:t>in an </a:t>
            </a:r>
            <a:r>
              <a:rPr lang="en-US" dirty="0">
                <a:solidFill>
                  <a:schemeClr val="bg2">
                    <a:lumMod val="60000"/>
                    <a:lumOff val="40000"/>
                  </a:schemeClr>
                </a:solidFill>
              </a:rPr>
              <a:t>endothermic </a:t>
            </a:r>
            <a:r>
              <a:rPr lang="en-US" dirty="0"/>
              <a:t>reaction or process, heat energy is a reactant or is absorbed</a:t>
            </a:r>
            <a:endParaRPr lang="en-US" sz="3600" dirty="0"/>
          </a:p>
          <a:p>
            <a:r>
              <a:rPr lang="en-US" dirty="0"/>
              <a:t>involves heat change in the universe:</a:t>
            </a:r>
            <a:endParaRPr lang="en-US" sz="3600" dirty="0"/>
          </a:p>
          <a:p>
            <a:pPr lvl="1"/>
            <a:r>
              <a:rPr lang="en-US" u="sng" dirty="0"/>
              <a:t>system</a:t>
            </a:r>
            <a:r>
              <a:rPr lang="en-US" dirty="0"/>
              <a:t> – specific part of the universe that contains the reaction or process you wish to study</a:t>
            </a:r>
            <a:endParaRPr lang="en-US" sz="3200" dirty="0"/>
          </a:p>
          <a:p>
            <a:pPr lvl="1"/>
            <a:r>
              <a:rPr lang="en-US" u="sng" dirty="0"/>
              <a:t>surroundings</a:t>
            </a:r>
            <a:r>
              <a:rPr lang="en-US" dirty="0"/>
              <a:t> – everything in the universe other than the system</a:t>
            </a:r>
            <a:endParaRPr lang="en-US" sz="3200" dirty="0"/>
          </a:p>
          <a:p>
            <a:pPr lvl="1"/>
            <a:r>
              <a:rPr lang="en-US" u="sng" dirty="0"/>
              <a:t>universe</a:t>
            </a:r>
            <a:r>
              <a:rPr lang="en-US" dirty="0"/>
              <a:t> = system + surroundings</a:t>
            </a:r>
            <a:endParaRPr lang="en-US" sz="3200" dirty="0"/>
          </a:p>
          <a:p>
            <a:endParaRPr lang="en-US" dirty="0"/>
          </a:p>
        </p:txBody>
      </p:sp>
    </p:spTree>
    <p:extLst>
      <p:ext uri="{BB962C8B-B14F-4D97-AF65-F5344CB8AC3E}">
        <p14:creationId xmlns:p14="http://schemas.microsoft.com/office/powerpoint/2010/main" val="398032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sz="2400" u="sng" dirty="0" smtClean="0"/>
                  <a:t>enthalpy</a:t>
                </a:r>
                <a:r>
                  <a:rPr lang="en-US" sz="2400" dirty="0"/>
                  <a:t> – (H) heat content of a system at constant </a:t>
                </a:r>
                <a:r>
                  <a:rPr lang="en-US" sz="2400" dirty="0" smtClean="0"/>
                  <a:t>pressure, measure of chemical potential energy in the system</a:t>
                </a:r>
                <a:endParaRPr lang="en-US" sz="2400" dirty="0"/>
              </a:p>
              <a:p>
                <a:pPr lvl="0"/>
                <a:r>
                  <a:rPr lang="en-US" sz="2400" dirty="0"/>
                  <a:t>difficult if not impossible to know the actual value; can’t easily measure</a:t>
                </a:r>
              </a:p>
              <a:p>
                <a:pPr lvl="0"/>
                <a:r>
                  <a:rPr lang="en-US" sz="2400" dirty="0"/>
                  <a:t>can, however, measure changes in enthalpy during a reaction</a:t>
                </a:r>
              </a:p>
              <a:p>
                <a:r>
                  <a:rPr lang="en-US" sz="2400" u="sng" dirty="0"/>
                  <a:t>enthalpy </a:t>
                </a:r>
                <a:r>
                  <a:rPr lang="en-US" sz="2400" u="sng" dirty="0" smtClean="0"/>
                  <a:t>(heat) </a:t>
                </a:r>
                <a:r>
                  <a:rPr lang="en-US" sz="2400" u="sng" dirty="0"/>
                  <a:t>of reaction</a:t>
                </a:r>
                <a:r>
                  <a:rPr lang="en-US" sz="2400" dirty="0"/>
                  <a:t> – (ΔH</a:t>
                </a:r>
                <a:r>
                  <a:rPr lang="en-US" sz="2400" baseline="-25000" dirty="0"/>
                  <a:t>rxn</a:t>
                </a:r>
                <a:r>
                  <a:rPr lang="en-US" sz="2400" dirty="0"/>
                  <a:t>) – change in enthalpy for a reaction:    ΔH</a:t>
                </a:r>
                <a:r>
                  <a:rPr lang="en-US" sz="2400" baseline="-25000" dirty="0"/>
                  <a:t>rxn</a:t>
                </a:r>
                <a:r>
                  <a:rPr lang="en-US" sz="2400" dirty="0"/>
                  <a:t> = </a:t>
                </a:r>
                <a:r>
                  <a:rPr lang="en-US" sz="2400" dirty="0" err="1"/>
                  <a:t>H</a:t>
                </a:r>
                <a:r>
                  <a:rPr lang="en-US" sz="2400" baseline="-25000" dirty="0" err="1"/>
                  <a:t>final</a:t>
                </a:r>
                <a:r>
                  <a:rPr lang="en-US" sz="2400" dirty="0"/>
                  <a:t> - </a:t>
                </a:r>
                <a:r>
                  <a:rPr lang="en-US" sz="2400" dirty="0" err="1"/>
                  <a:t>H</a:t>
                </a:r>
                <a:r>
                  <a:rPr lang="en-US" sz="2400" baseline="-25000" dirty="0" err="1"/>
                  <a:t>initial</a:t>
                </a:r>
                <a:r>
                  <a:rPr lang="en-US" sz="2400" dirty="0"/>
                  <a:t>   or    ΔH</a:t>
                </a:r>
                <a:r>
                  <a:rPr lang="en-US" sz="2400" baseline="-25000" dirty="0"/>
                  <a:t>rxn</a:t>
                </a:r>
                <a:r>
                  <a:rPr lang="en-US" sz="2400" dirty="0"/>
                  <a:t> = </a:t>
                </a:r>
                <a:r>
                  <a:rPr lang="en-US" sz="2400" dirty="0" err="1"/>
                  <a:t>H</a:t>
                </a:r>
                <a:r>
                  <a:rPr lang="en-US" sz="2400" baseline="-25000" dirty="0" err="1"/>
                  <a:t>products</a:t>
                </a:r>
                <a:r>
                  <a:rPr lang="en-US" sz="2400" dirty="0"/>
                  <a:t>  - </a:t>
                </a:r>
                <a:r>
                  <a:rPr lang="en-US" sz="2400" dirty="0" err="1" smtClean="0"/>
                  <a:t>H</a:t>
                </a:r>
                <a:r>
                  <a:rPr lang="en-US" sz="2400" baseline="-25000" dirty="0" err="1" smtClean="0"/>
                  <a:t>reactants</a:t>
                </a:r>
                <a:endParaRPr lang="en-US" sz="2400" baseline="-25000" dirty="0" smtClean="0"/>
              </a:p>
              <a:p>
                <a:r>
                  <a:rPr lang="en-US" sz="2400" dirty="0" smtClean="0"/>
                  <a:t>Enthalpy can be determined through experimentation or using standard heats of formation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sSubSup>
                      <m:sSubSupPr>
                        <m:ctrlPr>
                          <a:rPr lang="en-US" sz="2400" i="1" smtClean="0">
                            <a:latin typeface="Cambria Math"/>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𝑓</m:t>
                        </m:r>
                      </m:sub>
                      <m:sup>
                        <m:r>
                          <a:rPr lang="en-US" sz="2400" i="1" smtClean="0">
                            <a:latin typeface="Cambria Math" panose="02040503050406030204" pitchFamily="18" charset="0"/>
                            <a:ea typeface="Cambria Math" panose="02040503050406030204" pitchFamily="18" charset="0"/>
                          </a:rPr>
                          <m:t>°</m:t>
                        </m:r>
                      </m:sup>
                    </m:sSubSup>
                  </m:oMath>
                </a14:m>
                <a:r>
                  <a:rPr lang="en-US" sz="2400" dirty="0" smtClean="0"/>
                  <a:t>)</a:t>
                </a: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77" t="-1017" r="-1158"/>
                </a:stretch>
              </a:blipFill>
            </p:spPr>
            <p:txBody>
              <a:bodyPr/>
              <a:lstStyle/>
              <a:p>
                <a:r>
                  <a:rPr lang="en-US">
                    <a:noFill/>
                  </a:rPr>
                  <a:t> </a:t>
                </a:r>
              </a:p>
            </p:txBody>
          </p:sp>
        </mc:Fallback>
      </mc:AlternateContent>
    </p:spTree>
    <p:extLst>
      <p:ext uri="{BB962C8B-B14F-4D97-AF65-F5344CB8AC3E}">
        <p14:creationId xmlns:p14="http://schemas.microsoft.com/office/powerpoint/2010/main" val="53351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EXOTHERMIC VS ENDOTHERMIC</a:t>
            </a:r>
            <a:endParaRPr lang="en-US" dirty="0"/>
          </a:p>
        </p:txBody>
      </p:sp>
      <p:sp>
        <p:nvSpPr>
          <p:cNvPr id="4" name="Text Placeholder 3"/>
          <p:cNvSpPr>
            <a:spLocks noGrp="1"/>
          </p:cNvSpPr>
          <p:nvPr>
            <p:ph type="body" idx="1"/>
          </p:nvPr>
        </p:nvSpPr>
        <p:spPr>
          <a:xfrm>
            <a:off x="1103313" y="1328738"/>
            <a:ext cx="4396338" cy="576262"/>
          </a:xfrm>
        </p:spPr>
        <p:txBody>
          <a:bodyPr/>
          <a:lstStyle/>
          <a:p>
            <a:r>
              <a:rPr lang="en-US" dirty="0" smtClean="0">
                <a:solidFill>
                  <a:schemeClr val="accent2"/>
                </a:solidFill>
              </a:rPr>
              <a:t>EXOTHERMIC</a:t>
            </a:r>
            <a:endParaRPr lang="en-US" dirty="0">
              <a:solidFill>
                <a:schemeClr val="accent2"/>
              </a:solidFill>
            </a:endParaRPr>
          </a:p>
        </p:txBody>
      </p:sp>
      <p:sp>
        <p:nvSpPr>
          <p:cNvPr id="5" name="Content Placeholder 4"/>
          <p:cNvSpPr>
            <a:spLocks noGrp="1"/>
          </p:cNvSpPr>
          <p:nvPr>
            <p:ph sz="half" idx="2"/>
          </p:nvPr>
        </p:nvSpPr>
        <p:spPr>
          <a:xfrm>
            <a:off x="1103313" y="1982972"/>
            <a:ext cx="4396339" cy="3741738"/>
          </a:xfrm>
        </p:spPr>
        <p:txBody>
          <a:bodyPr/>
          <a:lstStyle/>
          <a:p>
            <a:r>
              <a:rPr lang="en-US" dirty="0"/>
              <a:t>for an </a:t>
            </a:r>
            <a:r>
              <a:rPr lang="en-US" b="1" dirty="0"/>
              <a:t>exothermic reaction</a:t>
            </a:r>
            <a:r>
              <a:rPr lang="en-US" dirty="0"/>
              <a:t>, </a:t>
            </a:r>
            <a:r>
              <a:rPr lang="en-US" dirty="0" err="1"/>
              <a:t>H</a:t>
            </a:r>
            <a:r>
              <a:rPr lang="en-US" baseline="-25000" dirty="0" err="1"/>
              <a:t>reactants</a:t>
            </a:r>
            <a:r>
              <a:rPr lang="en-US" dirty="0"/>
              <a:t> &gt; </a:t>
            </a:r>
            <a:r>
              <a:rPr lang="en-US" dirty="0" err="1"/>
              <a:t>H</a:t>
            </a:r>
            <a:r>
              <a:rPr lang="en-US" baseline="-25000" dirty="0" err="1"/>
              <a:t>products</a:t>
            </a:r>
            <a:r>
              <a:rPr lang="en-US" dirty="0"/>
              <a:t>  	</a:t>
            </a:r>
            <a:endParaRPr lang="en-US" dirty="0" smtClean="0"/>
          </a:p>
          <a:p>
            <a:pPr marL="0" indent="0">
              <a:buNone/>
            </a:pPr>
            <a:endParaRPr lang="en-US" dirty="0"/>
          </a:p>
          <a:p>
            <a:pPr marL="0" indent="0">
              <a:buNone/>
            </a:pPr>
            <a:r>
              <a:rPr lang="en-US" dirty="0" smtClean="0"/>
              <a:t>therefore </a:t>
            </a:r>
            <a:r>
              <a:rPr lang="en-US" b="1" dirty="0"/>
              <a:t>ΔH</a:t>
            </a:r>
            <a:r>
              <a:rPr lang="en-US" b="1" baseline="-25000" dirty="0"/>
              <a:t>rxn</a:t>
            </a:r>
            <a:r>
              <a:rPr lang="en-US" b="1" dirty="0"/>
              <a:t>  is negative</a:t>
            </a:r>
            <a:endParaRPr lang="en-US" dirty="0"/>
          </a:p>
        </p:txBody>
      </p:sp>
      <p:sp>
        <p:nvSpPr>
          <p:cNvPr id="6" name="Text Placeholder 5"/>
          <p:cNvSpPr>
            <a:spLocks noGrp="1"/>
          </p:cNvSpPr>
          <p:nvPr>
            <p:ph type="body" sz="quarter" idx="3"/>
          </p:nvPr>
        </p:nvSpPr>
        <p:spPr>
          <a:xfrm>
            <a:off x="5731917" y="1302862"/>
            <a:ext cx="4396339" cy="576262"/>
          </a:xfrm>
        </p:spPr>
        <p:txBody>
          <a:bodyPr/>
          <a:lstStyle/>
          <a:p>
            <a:r>
              <a:rPr lang="en-US" dirty="0" smtClean="0"/>
              <a:t>ENDOTHERMIC</a:t>
            </a:r>
            <a:endParaRPr lang="en-US" dirty="0"/>
          </a:p>
        </p:txBody>
      </p:sp>
      <p:sp>
        <p:nvSpPr>
          <p:cNvPr id="7" name="Content Placeholder 6"/>
          <p:cNvSpPr>
            <a:spLocks noGrp="1"/>
          </p:cNvSpPr>
          <p:nvPr>
            <p:ph sz="quarter" idx="4"/>
          </p:nvPr>
        </p:nvSpPr>
        <p:spPr>
          <a:xfrm>
            <a:off x="5731917" y="1982972"/>
            <a:ext cx="4396339" cy="3741738"/>
          </a:xfrm>
        </p:spPr>
        <p:txBody>
          <a:bodyPr/>
          <a:lstStyle/>
          <a:p>
            <a:r>
              <a:rPr lang="en-US" dirty="0"/>
              <a:t>for an </a:t>
            </a:r>
            <a:r>
              <a:rPr lang="en-US" b="1" dirty="0"/>
              <a:t>endothermic reaction</a:t>
            </a:r>
            <a:r>
              <a:rPr lang="en-US" dirty="0"/>
              <a:t>, </a:t>
            </a:r>
            <a:r>
              <a:rPr lang="en-US" dirty="0" err="1"/>
              <a:t>H</a:t>
            </a:r>
            <a:r>
              <a:rPr lang="en-US" baseline="-25000" dirty="0" err="1"/>
              <a:t>reactants</a:t>
            </a:r>
            <a:r>
              <a:rPr lang="en-US" dirty="0"/>
              <a:t>&lt; </a:t>
            </a:r>
            <a:r>
              <a:rPr lang="en-US" dirty="0" err="1"/>
              <a:t>H</a:t>
            </a:r>
            <a:r>
              <a:rPr lang="en-US" baseline="-25000" dirty="0" err="1"/>
              <a:t>products</a:t>
            </a:r>
            <a:r>
              <a:rPr lang="en-US" dirty="0"/>
              <a:t>					</a:t>
            </a:r>
            <a:endParaRPr lang="en-US" dirty="0" smtClean="0"/>
          </a:p>
          <a:p>
            <a:pPr marL="0" indent="0">
              <a:buNone/>
            </a:pPr>
            <a:endParaRPr lang="en-US" dirty="0"/>
          </a:p>
          <a:p>
            <a:pPr marL="0" indent="0">
              <a:buNone/>
            </a:pPr>
            <a:r>
              <a:rPr lang="en-US" dirty="0" smtClean="0"/>
              <a:t>therefore </a:t>
            </a:r>
            <a:r>
              <a:rPr lang="en-US" b="1" dirty="0" smtClean="0"/>
              <a:t>ΔH</a:t>
            </a:r>
            <a:r>
              <a:rPr lang="en-US" b="1" baseline="-25000" dirty="0" smtClean="0"/>
              <a:t>rxn </a:t>
            </a:r>
            <a:r>
              <a:rPr lang="en-US" b="1" dirty="0" smtClean="0"/>
              <a:t> is positive</a:t>
            </a:r>
            <a:endParaRPr lang="en-US" dirty="0" smtClean="0"/>
          </a:p>
          <a:p>
            <a:endParaRPr lang="en-US" dirty="0"/>
          </a:p>
        </p:txBody>
      </p:sp>
      <p:pic>
        <p:nvPicPr>
          <p:cNvPr id="17" name="Picture 16"/>
          <p:cNvPicPr>
            <a:picLocks noChangeAspect="1"/>
          </p:cNvPicPr>
          <p:nvPr/>
        </p:nvPicPr>
        <p:blipFill rotWithShape="1">
          <a:blip r:embed="rId2"/>
          <a:srcRect l="18603" t="36417" r="51953" b="39076"/>
          <a:stretch/>
        </p:blipFill>
        <p:spPr>
          <a:xfrm>
            <a:off x="1467293" y="3614057"/>
            <a:ext cx="4032358" cy="1887950"/>
          </a:xfrm>
          <a:prstGeom prst="rect">
            <a:avLst/>
          </a:prstGeom>
        </p:spPr>
      </p:pic>
      <p:pic>
        <p:nvPicPr>
          <p:cNvPr id="18" name="Picture 17"/>
          <p:cNvPicPr>
            <a:picLocks noChangeAspect="1"/>
          </p:cNvPicPr>
          <p:nvPr/>
        </p:nvPicPr>
        <p:blipFill rotWithShape="1">
          <a:blip r:embed="rId3"/>
          <a:srcRect l="18690" t="53175" r="49310" b="22190"/>
          <a:stretch/>
        </p:blipFill>
        <p:spPr>
          <a:xfrm>
            <a:off x="6400800" y="3612882"/>
            <a:ext cx="4484914" cy="1942128"/>
          </a:xfrm>
          <a:prstGeom prst="rect">
            <a:avLst/>
          </a:prstGeom>
        </p:spPr>
      </p:pic>
      <p:sp>
        <p:nvSpPr>
          <p:cNvPr id="19" name="TextBox 18"/>
          <p:cNvSpPr txBox="1"/>
          <p:nvPr/>
        </p:nvSpPr>
        <p:spPr>
          <a:xfrm>
            <a:off x="1103314" y="5932967"/>
            <a:ext cx="9782400" cy="646331"/>
          </a:xfrm>
          <a:prstGeom prst="rect">
            <a:avLst/>
          </a:prstGeom>
          <a:noFill/>
        </p:spPr>
        <p:txBody>
          <a:bodyPr wrap="square" rtlCol="0">
            <a:spAutoFit/>
          </a:bodyPr>
          <a:lstStyle/>
          <a:p>
            <a:r>
              <a:rPr lang="en-US" i="1" dirty="0"/>
              <a:t>Remember that Q is the heat lost or gained.  The enthalpy change (ΔH) us equal to Q at constant pressure.  Assume that Q = ΔH</a:t>
            </a:r>
            <a:r>
              <a:rPr lang="en-US" i="1" baseline="-25000" dirty="0"/>
              <a:t>rxn</a:t>
            </a:r>
            <a:r>
              <a:rPr lang="en-US" i="1" dirty="0"/>
              <a:t> in all problems.</a:t>
            </a:r>
          </a:p>
        </p:txBody>
      </p:sp>
    </p:spTree>
    <p:extLst>
      <p:ext uri="{BB962C8B-B14F-4D97-AF65-F5344CB8AC3E}">
        <p14:creationId xmlns:p14="http://schemas.microsoft.com/office/powerpoint/2010/main" val="3175599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129</TotalTime>
  <Words>1184</Words>
  <Application>Microsoft Office PowerPoint</Application>
  <PresentationFormat>Custom</PresentationFormat>
  <Paragraphs>114</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Ion</vt:lpstr>
      <vt:lpstr>Worksheet</vt:lpstr>
      <vt:lpstr>The In’s and Out’s of Energy in Reactions</vt:lpstr>
      <vt:lpstr>The Chef’s Recipe for Successful Cooking</vt:lpstr>
      <vt:lpstr>Energetic Objectives</vt:lpstr>
      <vt:lpstr>Endothermic and Exothermic Reactions – Pre Lab Items</vt:lpstr>
      <vt:lpstr>Endothermic and Exothermic Reactions – Lab Instructions</vt:lpstr>
      <vt:lpstr>Endothermic and Exothermic Reactions – Post Lab </vt:lpstr>
      <vt:lpstr>THERMOCHEMISTRY</vt:lpstr>
      <vt:lpstr>ENTHALPY</vt:lpstr>
      <vt:lpstr>EXOTHERMIC VS ENDOTHERMIC</vt:lpstr>
      <vt:lpstr>Thermochemical Equations</vt:lpstr>
      <vt:lpstr>The Chef’s Recipe for Successful Cooking – a Second Look</vt:lpstr>
      <vt:lpstr>Energy and Stoichiometry</vt:lpstr>
      <vt:lpstr>Energy and Stoichiometry</vt:lpstr>
      <vt:lpstr>Now It’s Your Turn!</vt:lpstr>
      <vt:lpstr>What’s Your Energy Level?</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 and Out’s of Energy in Reactions</dc:title>
  <dc:creator>Sherman, Kristin</dc:creator>
  <cp:lastModifiedBy>Instructor</cp:lastModifiedBy>
  <cp:revision>13</cp:revision>
  <dcterms:created xsi:type="dcterms:W3CDTF">2014-06-17T17:52:19Z</dcterms:created>
  <dcterms:modified xsi:type="dcterms:W3CDTF">2014-07-10T13:48:26Z</dcterms:modified>
</cp:coreProperties>
</file>