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6" r:id="rId6"/>
    <p:sldId id="261" r:id="rId7"/>
    <p:sldId id="259" r:id="rId8"/>
    <p:sldId id="262" r:id="rId9"/>
    <p:sldId id="268" r:id="rId10"/>
    <p:sldId id="264" r:id="rId11"/>
    <p:sldId id="269" r:id="rId12"/>
    <p:sldId id="265" r:id="rId13"/>
  </p:sldIdLst>
  <p:sldSz cx="9144000" cy="6858000" type="screen4x3"/>
  <p:notesSz cx="68580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70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05D5B-5786-471D-9EFA-6CFB074553BE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1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121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4774CD-5B19-4704-B066-CB17EF5B5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5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491AC8-FF4E-4FB1-BCC4-4F513B7DD57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B2C190-360C-42C8-8E66-A210C12F6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D1C44-1F37-48EB-BA68-A877D258F4FC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437C-937B-41DF-B45F-6BC00C877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A31F-856D-46F6-8A8B-A0E44C3706A2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D170-C1ED-4E81-BA90-C85498D66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0CB4F-C4C3-41DE-875C-E60802BC7AFE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C542-DC2F-4CEB-8C43-8D9A5F832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50C6C-8582-4062-98F8-6D707A0CE8EE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48448-3D13-40D1-902E-B79D44115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4F925-6A79-410A-965D-525A556D2A50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35125-77A0-466A-937D-119D12430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76373F-E15B-457A-99E8-8B9D152B2B9B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63FFC-989A-49EB-9C12-F2C7CA41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491D4-230C-4CBA-B1B6-91B91BB4115A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AC2F1-F858-4B82-974F-89B743E31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89CA-577E-488A-81E3-369F6965A3A2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BC29-100F-498D-9494-17D80F3BB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B5DC8A-40BF-4FA6-BB0C-3DBD66EF033D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34A7A-BB36-46F5-9119-A5C4F64A0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3B464A-5912-4E56-8AB4-48564F15EC71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85C007-DACB-4864-8B8E-E876D75F5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7F8C535-AC3F-4E6A-A4F6-BCE6737B8C71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743AA49-86C2-490B-AD8D-E3B28DD4E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ducation.ti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tomiclearning.com/k12/ti_nspi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room.ldisd.net/webs/CHARL/" TargetMode="External"/><Relationship Id="rId2" Type="http://schemas.openxmlformats.org/officeDocument/2006/relationships/hyperlink" Target="mailto:charl@ldisd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ti.com/educationportal/sites/US/sectionHome/grantandfund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-mathnspired.com/" TargetMode="External"/><Relationship Id="rId2" Type="http://schemas.openxmlformats.org/officeDocument/2006/relationships/hyperlink" Target="http://www.timath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ti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It won’t hurt you, really!!</a:t>
            </a:r>
            <a:br>
              <a:rPr lang="en-US" dirty="0" smtClean="0"/>
            </a:br>
            <a:r>
              <a:rPr lang="en-US" dirty="0" smtClean="0"/>
              <a:t>A brief introduction to the TI-</a:t>
            </a:r>
            <a:r>
              <a:rPr lang="en-US" dirty="0" err="1" smtClean="0"/>
              <a:t>Nspire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500" dirty="0" smtClean="0"/>
              <a:t>Prepared and Presented by</a:t>
            </a:r>
          </a:p>
          <a:p>
            <a:pPr marR="0">
              <a:lnSpc>
                <a:spcPct val="80000"/>
              </a:lnSpc>
            </a:pPr>
            <a:r>
              <a:rPr lang="en-US" sz="2500" dirty="0" smtClean="0"/>
              <a:t>Casey </a:t>
            </a:r>
            <a:r>
              <a:rPr lang="en-US" sz="2500" dirty="0" err="1" smtClean="0"/>
              <a:t>Harl</a:t>
            </a:r>
            <a:endParaRPr lang="en-US" sz="2500" dirty="0" smtClean="0"/>
          </a:p>
          <a:p>
            <a:pPr marR="0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1-800-TICARES – Answer questions ranging from “How to” to “It’s broken!” to “HELP I’m in the middle of class and ….”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Where to Learn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160020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TI – </a:t>
            </a:r>
            <a:r>
              <a:rPr lang="en-US" dirty="0" smtClean="0">
                <a:hlinkClick r:id="rId2"/>
              </a:rPr>
              <a:t>education.ti.com</a:t>
            </a: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200" dirty="0" smtClean="0"/>
              <a:t>Under the Professional Development Tab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200" dirty="0" smtClean="0"/>
              <a:t>T^3 Online Course – FREE!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3200" dirty="0" smtClean="0"/>
              <a:t>T^3 Webinars, Conferences, and Workshops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Where to Learn More</a:t>
            </a:r>
            <a:endParaRPr lang="en-US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667000"/>
            <a:ext cx="57531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848600" cy="1143000"/>
          </a:xfrm>
        </p:spPr>
        <p:txBody>
          <a:bodyPr/>
          <a:lstStyle/>
          <a:p>
            <a:pPr lvl="1"/>
            <a:r>
              <a:rPr lang="en-US" smtClean="0"/>
              <a:t>Atomic Learning – EVERYTHING N-Spire!! </a:t>
            </a:r>
            <a:r>
              <a:rPr lang="en-US" smtClean="0">
                <a:hlinkClick r:id="rId2"/>
              </a:rPr>
              <a:t>www.atomiclearning.com/k12/ti_nspire</a:t>
            </a:r>
            <a:r>
              <a:rPr lang="en-US" smtClean="0"/>
              <a:t> </a:t>
            </a:r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Where to Learn More</a:t>
            </a:r>
            <a:endParaRPr lang="en-US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133600"/>
            <a:ext cx="67056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Casey </a:t>
            </a:r>
            <a:r>
              <a:rPr lang="en-US" dirty="0" err="1" smtClean="0"/>
              <a:t>Harl</a:t>
            </a:r>
            <a:r>
              <a:rPr lang="en-US" dirty="0" smtClean="0"/>
              <a:t> –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e-mail – </a:t>
            </a:r>
            <a:r>
              <a:rPr lang="en-US" dirty="0" smtClean="0">
                <a:hlinkClick r:id="rId2"/>
              </a:rPr>
              <a:t>charl@ldisd.net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Web site – </a:t>
            </a:r>
            <a:r>
              <a:rPr lang="en-US" dirty="0" smtClean="0">
                <a:hlinkClick r:id="rId3"/>
              </a:rPr>
              <a:t>http://classroom.ldisd.net/webs/CHARL/</a:t>
            </a:r>
            <a:r>
              <a:rPr lang="en-US" dirty="0" smtClean="0"/>
              <a:t>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math and Algebra 1 at Lake Dallas Middle School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7680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Two obstacles to utilizing the N-Spire in MS and HS classrooms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Don’t have the technology available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Grants – </a:t>
            </a:r>
            <a:r>
              <a:rPr lang="en-US" sz="1600" dirty="0" smtClean="0">
                <a:hlinkClick r:id="rId2"/>
              </a:rPr>
              <a:t>education.ti.com/</a:t>
            </a:r>
            <a:r>
              <a:rPr lang="en-US" sz="1600" dirty="0" err="1" smtClean="0">
                <a:hlinkClick r:id="rId2"/>
              </a:rPr>
              <a:t>educationportal</a:t>
            </a:r>
            <a:r>
              <a:rPr lang="en-US" sz="1600" dirty="0" smtClean="0">
                <a:hlinkClick r:id="rId2"/>
              </a:rPr>
              <a:t>/sites/US/</a:t>
            </a:r>
            <a:r>
              <a:rPr lang="en-US" sz="1600" dirty="0" err="1" smtClean="0">
                <a:hlinkClick r:id="rId2"/>
              </a:rPr>
              <a:t>sectionHome</a:t>
            </a:r>
            <a:r>
              <a:rPr lang="en-US" sz="1600" dirty="0" smtClean="0">
                <a:hlinkClick r:id="rId2"/>
              </a:rPr>
              <a:t>/grantandfunding.html</a:t>
            </a:r>
            <a:r>
              <a:rPr lang="en-US" sz="1600" dirty="0" smtClean="0"/>
              <a:t> 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Department budgets – Buy a few at a time over several years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Proofs of Purchase from previous purchases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Teachers Edition Software – Pick up at TI booth or talk with your TI representative</a:t>
            </a:r>
          </a:p>
          <a:p>
            <a:pPr marL="971550" lvl="1" indent="-514350" fontAlgn="auto">
              <a:spcBef>
                <a:spcPts val="324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Teachers not familiar with technology – Several options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Play!!!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On-line Training videos and webinars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N-spire Cliff Notes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1-800-TICARES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T^3 training</a:t>
            </a:r>
          </a:p>
          <a:p>
            <a:pPr marL="1371600" lvl="2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Using the N-Spire in the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500" dirty="0" smtClean="0"/>
              <a:t>Handheld computer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7 Major Applications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Calculator – You’ve seen this before!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Graphing – Better resolution and integration than 84+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Geometry – Similar to </a:t>
            </a:r>
            <a:r>
              <a:rPr lang="en-US" sz="2100" dirty="0" err="1" smtClean="0"/>
              <a:t>Cabri</a:t>
            </a:r>
            <a:r>
              <a:rPr lang="en-US" sz="2100" dirty="0" smtClean="0"/>
              <a:t> or Geometer’s Sketchpad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Lists and Spreadsheet – Rudimentary spreadsheet, but MUCH better than 84+ Lists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Data and Statistics – Charts and statistical analysis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smtClean="0"/>
              <a:t>Notes – I doubt you’ll ever use it</a:t>
            </a:r>
            <a:r>
              <a:rPr lang="en-US" sz="2100" dirty="0"/>
              <a:t> </a:t>
            </a:r>
            <a:r>
              <a:rPr lang="en-US" sz="2100" dirty="0" smtClean="0"/>
              <a:t>… unless you have a Navigator System, and then you will use it to create student documents</a:t>
            </a:r>
          </a:p>
          <a:p>
            <a:pPr marL="971550" lvl="1" indent="-514350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sz="2100" dirty="0" err="1" smtClean="0"/>
              <a:t>Vernier</a:t>
            </a:r>
            <a:r>
              <a:rPr lang="en-US" sz="2100" dirty="0" smtClean="0"/>
              <a:t> Data Capture 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ALL NEW – Scratchpad for doing quick calculations and graphs </a:t>
            </a:r>
          </a:p>
          <a:p>
            <a:pPr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31" y="1230575"/>
            <a:ext cx="6781802" cy="485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Let’s Go Home!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4504830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5" idx="1"/>
            <a:endCxn id="8" idx="2"/>
          </p:cNvCxnSpPr>
          <p:nvPr/>
        </p:nvCxnSpPr>
        <p:spPr>
          <a:xfrm flipH="1" flipV="1">
            <a:off x="800100" y="4362450"/>
            <a:ext cx="1326170" cy="287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9624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Calculator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4419600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600200" y="4495800"/>
            <a:ext cx="1447800" cy="611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4876800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Graphing</a:t>
            </a:r>
          </a:p>
        </p:txBody>
      </p:sp>
      <p:sp>
        <p:nvSpPr>
          <p:cNvPr id="17" name="Oval 16"/>
          <p:cNvSpPr/>
          <p:nvPr/>
        </p:nvSpPr>
        <p:spPr>
          <a:xfrm>
            <a:off x="3733800" y="4504830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7" idx="1"/>
            <a:endCxn id="19" idx="0"/>
          </p:cNvCxnSpPr>
          <p:nvPr/>
        </p:nvCxnSpPr>
        <p:spPr>
          <a:xfrm flipH="1">
            <a:off x="914399" y="4649900"/>
            <a:ext cx="2964471" cy="9103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4299" y="5560218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Lucida Sans Unicode" pitchFamily="34" charset="0"/>
              </a:rPr>
              <a:t>G</a:t>
            </a:r>
            <a:r>
              <a:rPr lang="en-US" sz="2000" dirty="0">
                <a:latin typeface="Lucida Sans Unicode" pitchFamily="34" charset="0"/>
              </a:rPr>
              <a:t>eometry</a:t>
            </a:r>
          </a:p>
        </p:txBody>
      </p:sp>
      <p:sp>
        <p:nvSpPr>
          <p:cNvPr id="21" name="Oval 20"/>
          <p:cNvSpPr/>
          <p:nvPr/>
        </p:nvSpPr>
        <p:spPr>
          <a:xfrm>
            <a:off x="4582532" y="4514989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Arrow Connector 21"/>
          <p:cNvCxnSpPr>
            <a:stCxn id="21" idx="1"/>
            <a:endCxn id="23" idx="0"/>
          </p:cNvCxnSpPr>
          <p:nvPr/>
        </p:nvCxnSpPr>
        <p:spPr>
          <a:xfrm flipH="1">
            <a:off x="3630032" y="4660059"/>
            <a:ext cx="1097570" cy="13676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677532" y="6027738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Lucida Sans Unicode" pitchFamily="34" charset="0"/>
              </a:rPr>
              <a:t>List/ Spreadsheet</a:t>
            </a:r>
          </a:p>
        </p:txBody>
      </p:sp>
      <p:sp>
        <p:nvSpPr>
          <p:cNvPr id="24" name="Oval 23"/>
          <p:cNvSpPr/>
          <p:nvPr/>
        </p:nvSpPr>
        <p:spPr>
          <a:xfrm>
            <a:off x="5524500" y="4526362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676900" y="5448300"/>
            <a:ext cx="762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495800" y="6027738"/>
            <a:ext cx="1600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Data and Statistics</a:t>
            </a:r>
          </a:p>
        </p:txBody>
      </p:sp>
      <p:sp>
        <p:nvSpPr>
          <p:cNvPr id="27" name="Oval 26"/>
          <p:cNvSpPr/>
          <p:nvPr/>
        </p:nvSpPr>
        <p:spPr>
          <a:xfrm>
            <a:off x="6368956" y="4504830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05600" y="5495430"/>
            <a:ext cx="0" cy="802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81700" y="6067424"/>
            <a:ext cx="160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Lucida Sans Unicode" pitchFamily="34" charset="0"/>
              </a:rPr>
              <a:t>Notes</a:t>
            </a:r>
          </a:p>
        </p:txBody>
      </p:sp>
      <p:sp>
        <p:nvSpPr>
          <p:cNvPr id="49" name="Oval 48"/>
          <p:cNvSpPr/>
          <p:nvPr/>
        </p:nvSpPr>
        <p:spPr>
          <a:xfrm>
            <a:off x="2286000" y="21336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1143000" y="2133600"/>
            <a:ext cx="11430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81000" y="6096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Scratchpad – Quick Calcs or Graphs</a:t>
            </a:r>
          </a:p>
        </p:txBody>
      </p:sp>
      <p:sp>
        <p:nvSpPr>
          <p:cNvPr id="55" name="Oval 54"/>
          <p:cNvSpPr/>
          <p:nvPr/>
        </p:nvSpPr>
        <p:spPr>
          <a:xfrm>
            <a:off x="5257800" y="21336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Arrow Connector 55"/>
          <p:cNvCxnSpPr>
            <a:endCxn id="57" idx="2"/>
          </p:cNvCxnSpPr>
          <p:nvPr/>
        </p:nvCxnSpPr>
        <p:spPr>
          <a:xfrm flipV="1">
            <a:off x="6705600" y="1320800"/>
            <a:ext cx="1447800" cy="111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162800" y="304800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Similar to  My Documents on your PC.</a:t>
            </a:r>
          </a:p>
        </p:txBody>
      </p:sp>
      <p:sp>
        <p:nvSpPr>
          <p:cNvPr id="34" name="Oval 33"/>
          <p:cNvSpPr/>
          <p:nvPr/>
        </p:nvSpPr>
        <p:spPr>
          <a:xfrm>
            <a:off x="7229901" y="4419600"/>
            <a:ext cx="990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229901" y="6027738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Lucida Sans Unicode" pitchFamily="34" charset="0"/>
              </a:rPr>
              <a:t>Vernier</a:t>
            </a:r>
            <a:r>
              <a:rPr lang="en-US" sz="2400" dirty="0" smtClean="0">
                <a:latin typeface="Lucida Sans Unicode" pitchFamily="34" charset="0"/>
              </a:rPr>
              <a:t> Data App</a:t>
            </a:r>
            <a:endParaRPr lang="en-US" sz="2400" dirty="0">
              <a:latin typeface="Lucida Sans Unicode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743398" y="5338763"/>
            <a:ext cx="0" cy="802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/>
      <p:bldP spid="17" grpId="0" animBg="1"/>
      <p:bldP spid="19" grpId="0"/>
      <p:bldP spid="21" grpId="0" animBg="1"/>
      <p:bldP spid="23" grpId="0"/>
      <p:bldP spid="24" grpId="0" animBg="1"/>
      <p:bldP spid="26" grpId="0"/>
      <p:bldP spid="27" grpId="0" animBg="1"/>
      <p:bldP spid="29" grpId="0"/>
      <p:bldP spid="49" grpId="0" animBg="1"/>
      <p:bldP spid="51" grpId="0"/>
      <p:bldP spid="55" grpId="0" animBg="1"/>
      <p:bldP spid="57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 Keys – New Keypad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19200"/>
            <a:ext cx="34290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953000" y="13716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 flipV="1">
            <a:off x="5715000" y="1524000"/>
            <a:ext cx="685800" cy="1143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29400" y="1219200"/>
            <a:ext cx="205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Home Key – Takes you back to Home Screen</a:t>
            </a:r>
          </a:p>
        </p:txBody>
      </p:sp>
      <p:sp>
        <p:nvSpPr>
          <p:cNvPr id="11" name="Oval 10"/>
          <p:cNvSpPr/>
          <p:nvPr/>
        </p:nvSpPr>
        <p:spPr>
          <a:xfrm>
            <a:off x="4953000" y="22860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15000" y="2362200"/>
            <a:ext cx="685800" cy="1143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53200" y="2209800"/>
            <a:ext cx="2462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Menu Key – App specific menu options.  </a:t>
            </a:r>
          </a:p>
          <a:p>
            <a:r>
              <a:rPr lang="en-US">
                <a:latin typeface="Lucida Sans Unicode" pitchFamily="34" charset="0"/>
              </a:rPr>
              <a:t>- CTRL Menu is like a mouse “right click.” </a:t>
            </a:r>
          </a:p>
        </p:txBody>
      </p:sp>
      <p:sp>
        <p:nvSpPr>
          <p:cNvPr id="14" name="Oval 13"/>
          <p:cNvSpPr/>
          <p:nvPr/>
        </p:nvSpPr>
        <p:spPr>
          <a:xfrm>
            <a:off x="3886200" y="18288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2095500"/>
            <a:ext cx="1828800" cy="16383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77000" y="4343400"/>
            <a:ext cx="2462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Touchpad (or Mouse) – middle is like clicking a mouse to select</a:t>
            </a:r>
          </a:p>
        </p:txBody>
      </p:sp>
      <p:sp>
        <p:nvSpPr>
          <p:cNvPr id="18" name="Oval 17"/>
          <p:cNvSpPr/>
          <p:nvPr/>
        </p:nvSpPr>
        <p:spPr>
          <a:xfrm>
            <a:off x="2819400" y="12954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rot="10800000">
            <a:off x="1981200" y="1371600"/>
            <a:ext cx="838200" cy="1905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8200" y="11430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Esc – just like a PC</a:t>
            </a:r>
          </a:p>
          <a:p>
            <a:r>
              <a:rPr lang="en-US">
                <a:latin typeface="Lucida Sans Unicode" pitchFamily="34" charset="0"/>
              </a:rPr>
              <a:t>CTRL – Esc – Undo key</a:t>
            </a:r>
          </a:p>
        </p:txBody>
      </p:sp>
      <p:sp>
        <p:nvSpPr>
          <p:cNvPr id="23" name="Oval 22"/>
          <p:cNvSpPr/>
          <p:nvPr/>
        </p:nvSpPr>
        <p:spPr>
          <a:xfrm>
            <a:off x="2514600" y="26670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2057400" y="3009900"/>
            <a:ext cx="609600" cy="381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38200" y="2590800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Works like the “2</a:t>
            </a:r>
            <a:r>
              <a:rPr lang="en-US" baseline="30000">
                <a:latin typeface="Lucida Sans Unicode" pitchFamily="34" charset="0"/>
              </a:rPr>
              <a:t>nd</a:t>
            </a:r>
            <a:r>
              <a:rPr lang="en-US">
                <a:latin typeface="Lucida Sans Unicode" pitchFamily="34" charset="0"/>
              </a:rPr>
              <a:t>” key on the 84+</a:t>
            </a:r>
          </a:p>
        </p:txBody>
      </p:sp>
      <p:sp>
        <p:nvSpPr>
          <p:cNvPr id="27" name="Oval 26"/>
          <p:cNvSpPr/>
          <p:nvPr/>
        </p:nvSpPr>
        <p:spPr>
          <a:xfrm>
            <a:off x="2514600" y="1828800"/>
            <a:ext cx="762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1104900" y="2628900"/>
            <a:ext cx="2057400" cy="9144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09600" y="4191000"/>
            <a:ext cx="1676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Scratchpad - Place to do quick calculations and graphs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22" grpId="0"/>
      <p:bldP spid="23" grpId="0" animBg="1"/>
      <p:bldP spid="26" grpId="0"/>
      <p:bldP spid="27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the N-</a:t>
            </a:r>
            <a:r>
              <a:rPr lang="en-US" dirty="0" err="1" smtClean="0"/>
              <a:t>Spiring</a:t>
            </a:r>
            <a:r>
              <a:rPr lang="en-US" dirty="0" smtClean="0"/>
              <a:t> Play Sheet</a:t>
            </a:r>
          </a:p>
          <a:p>
            <a:pPr lvl="1"/>
            <a:r>
              <a:rPr lang="en-US" dirty="0" smtClean="0"/>
              <a:t>Turn On your N-spire</a:t>
            </a:r>
          </a:p>
          <a:p>
            <a:pPr lvl="1"/>
            <a:r>
              <a:rPr lang="en-US" dirty="0" smtClean="0"/>
              <a:t>Press </a:t>
            </a:r>
            <a:r>
              <a:rPr lang="en-US" dirty="0" err="1" smtClean="0"/>
              <a:t>HOME</a:t>
            </a:r>
            <a:r>
              <a:rPr lang="en-US" dirty="0" err="1" smtClean="0">
                <a:latin typeface="TINspireKeysTouch" pitchFamily="2" charset="0"/>
              </a:rPr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1 – New Doc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Press 2 – Add Graphs</a:t>
            </a:r>
            <a:endParaRPr lang="en-US" dirty="0" smtClean="0"/>
          </a:p>
          <a:p>
            <a:r>
              <a:rPr lang="en-US" dirty="0" smtClean="0"/>
              <a:t>Spend the next 10-15 minutes following the sheet and “playing”</a:t>
            </a:r>
          </a:p>
          <a:p>
            <a:r>
              <a:rPr lang="en-US" dirty="0" smtClean="0"/>
              <a:t>Try to answer all the questions!</a:t>
            </a:r>
          </a:p>
          <a:p>
            <a:r>
              <a:rPr lang="en-US" dirty="0" smtClean="0"/>
              <a:t>Demo Teacher’s Edition Software</a:t>
            </a:r>
          </a:p>
          <a:p>
            <a:pPr lvl="1"/>
            <a:r>
              <a:rPr lang="en-US" dirty="0" smtClean="0"/>
              <a:t>Magical Graphs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Data Analysis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Let’s Play!!!!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525963"/>
          </a:xfrm>
        </p:spPr>
        <p:txBody>
          <a:bodyPr/>
          <a:lstStyle/>
          <a:p>
            <a:r>
              <a:rPr lang="en-US" smtClean="0"/>
              <a:t>Suggested Web-sites</a:t>
            </a:r>
          </a:p>
          <a:p>
            <a:pPr lvl="1"/>
            <a:r>
              <a:rPr lang="en-US" smtClean="0"/>
              <a:t>TI Math - </a:t>
            </a:r>
            <a:r>
              <a:rPr lang="en-US" smtClean="0">
                <a:hlinkClick r:id="rId2"/>
              </a:rPr>
              <a:t>www.timath.com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N-Spired Math Activities – </a:t>
            </a:r>
            <a:r>
              <a:rPr lang="en-US" smtClean="0">
                <a:hlinkClick r:id="rId3"/>
              </a:rPr>
              <a:t>www.ti-mathnspired.com/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N-Spired Quick Clicks – </a:t>
            </a:r>
            <a:r>
              <a:rPr lang="en-US" smtClean="0">
                <a:hlinkClick r:id="rId3"/>
              </a:rPr>
              <a:t>www.ti-mathnspired.com/quickclicks/</a:t>
            </a:r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use N-spire in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1828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use the N-spire in classroom</a:t>
            </a:r>
            <a:endParaRPr lang="en-US" dirty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95600"/>
            <a:ext cx="5915025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457200" y="1219200"/>
            <a:ext cx="853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Lucida Sans Unicode" pitchFamily="34" charset="0"/>
              </a:rPr>
              <a:t>Activities Exchange – </a:t>
            </a:r>
            <a:r>
              <a:rPr lang="en-US" sz="3200">
                <a:latin typeface="Lucida Sans Unicode" pitchFamily="34" charset="0"/>
                <a:hlinkClick r:id="rId3"/>
              </a:rPr>
              <a:t>education.ti.com</a:t>
            </a:r>
            <a:r>
              <a:rPr lang="en-US" sz="3200">
                <a:latin typeface="Lucida Sans Unicode" pitchFamily="34" charset="0"/>
              </a:rPr>
              <a:t>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Lucida Sans Unicode" pitchFamily="34" charset="0"/>
              </a:rPr>
              <a:t>Click Classroom Activities – Activities Exchange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6482</TotalTime>
  <Words>479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It won’t hurt you, really!! A brief introduction to the TI-Nspire</vt:lpstr>
      <vt:lpstr>Introduction</vt:lpstr>
      <vt:lpstr>Using the N-Spire in the classroom</vt:lpstr>
      <vt:lpstr>Key Concepts</vt:lpstr>
      <vt:lpstr>Let’s Go Home!</vt:lpstr>
      <vt:lpstr>Key Keys – New Keypad</vt:lpstr>
      <vt:lpstr>Let’s Play!!!!</vt:lpstr>
      <vt:lpstr>How to use N-spire in classroom</vt:lpstr>
      <vt:lpstr>How to use the N-spire in classroom</vt:lpstr>
      <vt:lpstr>Where to Learn More</vt:lpstr>
      <vt:lpstr>Where to Learn More</vt:lpstr>
      <vt:lpstr>Where to Learn More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won’t hurt you, really!! A brief introduction to the TI-Nspire</dc:title>
  <dc:creator>Casey</dc:creator>
  <cp:lastModifiedBy>Pratt, Sarah</cp:lastModifiedBy>
  <cp:revision>248</cp:revision>
  <dcterms:created xsi:type="dcterms:W3CDTF">2006-08-16T00:00:00Z</dcterms:created>
  <dcterms:modified xsi:type="dcterms:W3CDTF">2014-07-09T16:03:01Z</dcterms:modified>
</cp:coreProperties>
</file>